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10"/>
  </p:notesMasterIdLst>
  <p:sldIdLst>
    <p:sldId id="1002" r:id="rId6"/>
    <p:sldId id="1004" r:id="rId7"/>
    <p:sldId id="1003" r:id="rId8"/>
    <p:sldId id="748" r:id="rId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0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792" autoAdjust="0"/>
  </p:normalViewPr>
  <p:slideViewPr>
    <p:cSldViewPr snapToGrid="0">
      <p:cViewPr varScale="1">
        <p:scale>
          <a:sx n="82" d="100"/>
          <a:sy n="82" d="100"/>
        </p:scale>
        <p:origin x="67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6C34F-70D8-425E-A5A3-D6FF5629704E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2AE7F-E496-41BE-B06D-FE76478B75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988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62AE7F-E496-41BE-B06D-FE76478B755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70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5893984" y="1316765"/>
            <a:ext cx="6298009" cy="554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56367" y="1989140"/>
            <a:ext cx="8925984" cy="1470025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1620" y="3789363"/>
            <a:ext cx="8832849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0824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93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2" y="125414"/>
            <a:ext cx="2527300" cy="6256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5884" y="125414"/>
            <a:ext cx="7380816" cy="62563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29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7E17D-EC82-461A-8DC9-AEE431962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4B846E-C399-4490-BAD8-669807E18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D0BBB-D160-435D-8B79-213648AF5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B9E38-068E-4E4E-A84B-B031DAC1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C2BB9-1D18-423E-8F70-D26D16E8C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0162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07AFD-E7B3-432F-997A-9C24421F7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E2BC9-37DE-4BAC-B2DD-FF816C815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E14A4-B260-4FDB-BAEE-498538F00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C0069-D85B-411B-9E81-83E46B2D2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0BC9AA-BBBE-404D-B19C-56C4C8762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75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25971-EBA9-4932-8063-7F228D530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EE012-AC63-4417-82F8-034BE1C1F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C79A5-E194-43DA-AC9A-828C8A92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0D77B-9C4D-4AC0-986C-5B49C786D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140F7-8C9D-4E59-A0DF-6AF55BE5F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632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80F90-79C1-40EF-BF62-B4E5B73D8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B8874-1E24-4294-8CA3-4790A9A922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2DAF76-6918-4A44-8031-DCAE8C8616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09DF5-62DB-4BDB-AB71-EB57CE9C8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662086-F286-4619-8995-5D56B7843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76FB42-799C-481D-9233-044840371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418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4AB3F-A67B-424A-9044-07376EBD5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95C24F-D636-4A2D-ACEA-068C679CC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9AC30-E167-4D0F-8F79-FB87E7209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B1EC0A-E596-4879-BF16-8C680D202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5E304-95F5-45B7-BF71-86F7A86C24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694493-54BE-4419-BE36-C3358502D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E10B14-8672-4416-BBD3-AF390DDD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95BC5B-0F37-4D4F-ABA6-10702FCB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836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67D77-DA11-449E-959F-417BA7134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C0F6E8-E962-4543-B945-F22E55EF3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F4140-06A8-4A04-9C81-E7E1772AE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DFDA4-9B2C-4550-B9F0-99F3D7C4F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6033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A2B4BD-6B9C-4F7B-883D-0F1DC513F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34FA0-1D80-4754-8A67-D1892A740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40B498-2CD6-400A-8582-7C2774704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2205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9BA2C-4DCE-43B4-9A8D-8D2F787CF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A672F-791D-4E46-97CD-378696A3B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ED3CB3-6139-4E90-AF20-C4C1F80B5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123111-CE8C-4F0F-8D8A-C0F0FE332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59732B-43C0-4B9E-B114-2C4C3871D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1A2F1-D232-44BA-B6EA-CE86C57D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0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933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46653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4C880-1730-48D3-8D98-A9E44160A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F78B28-537A-454D-8018-26A0D48BE9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191C9-DA06-4BAA-9849-EB21D1D11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FC578-C51E-4C28-B776-EBA535CB8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576AB-6AF4-482A-A0A2-737C66E2E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541D2-0D51-4EC0-8F85-4DB7394DC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288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1E6B1-38CC-40BB-A023-BD9AC5A9C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0E8387-DBF0-48DC-8B41-5E0058C09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9A40D-3F35-487C-B721-0A28680CA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536A6-6865-4843-9BC2-73F512839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E93F5-AD30-4C84-ACE2-DC7394295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131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7E07F5-45AA-49B0-8DA5-F887CCB85C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7FD465-0EDF-4039-9229-3FE8AD116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B7179-4B18-49CB-8D47-CB499C1CE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34C0C-72B7-401D-ABDF-9EE7ED7E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06EB4-F676-4868-AED1-47BD07CC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39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5569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884" y="1905000"/>
            <a:ext cx="4953000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086" y="1905000"/>
            <a:ext cx="4955116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06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15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92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226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149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637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260351"/>
            <a:ext cx="652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892301"/>
            <a:ext cx="11523133" cy="447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9950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3733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3200">
          <a:solidFill>
            <a:srgbClr val="262626"/>
          </a:solidFill>
          <a:latin typeface="+mn-lt"/>
          <a:ea typeface="ＭＳ Ｐゴシック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667">
          <a:solidFill>
            <a:srgbClr val="262626"/>
          </a:solidFill>
          <a:latin typeface="+mn-lt"/>
          <a:ea typeface="ＭＳ Ｐゴシック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rgbClr val="262626"/>
          </a:solidFill>
          <a:latin typeface="+mn-lt"/>
          <a:ea typeface="ＭＳ Ｐゴシック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5C68E4-9DED-4AFF-A1BD-B90EDE726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B16E6-453D-4138-9C99-906709F52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76091-1931-40DD-ABE5-AC944B662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71D25-C374-4C0C-AE68-2A347F503CBC}" type="datetimeFigureOut">
              <a:rPr lang="en-GB" smtClean="0"/>
              <a:t>08/04/2022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247C6-00C3-41CF-8C50-29F7BD5FB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A5DC8-B09A-4D7B-8AAC-34786D66E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A750F-AB60-437E-A3C2-D67BD4B2D6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312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1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sv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10" Type="http://schemas.openxmlformats.org/officeDocument/2006/relationships/image" Target="../media/image29.svg"/><Relationship Id="rId4" Type="http://schemas.openxmlformats.org/officeDocument/2006/relationships/image" Target="../media/image23.svg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7B7FE-1BF9-4C15-88BD-B19E97BE3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QWE?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61E0E-6164-4452-BF79-C3869CF7A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279" y="1484948"/>
            <a:ext cx="11523133" cy="5222874"/>
          </a:xfrm>
        </p:spPr>
        <p:txBody>
          <a:bodyPr/>
          <a:lstStyle/>
          <a:p>
            <a:pPr marL="533386" lvl="1" indent="0">
              <a:buNone/>
            </a:pPr>
            <a:endParaRPr lang="en-GB" sz="1200" dirty="0"/>
          </a:p>
          <a:p>
            <a:pPr marL="533386" lvl="1" indent="0">
              <a:buNone/>
            </a:pPr>
            <a:r>
              <a:rPr lang="en-GB" sz="2800" dirty="0"/>
              <a:t>Any experience of providing legal services where someone can develop some or all of the competences needed to be a solicitor - minimum of two </a:t>
            </a:r>
          </a:p>
          <a:p>
            <a:pPr marL="0" indent="0">
              <a:buNone/>
            </a:pPr>
            <a:endParaRPr lang="en-GB" sz="1200" dirty="0"/>
          </a:p>
          <a:p>
            <a:pPr marL="533386" lvl="1" indent="0">
              <a:buNone/>
            </a:pPr>
            <a:endParaRPr lang="en-GB" sz="1200" dirty="0"/>
          </a:p>
          <a:p>
            <a:pPr marL="533386" lvl="1" indent="0">
              <a:buNone/>
            </a:pPr>
            <a:r>
              <a:rPr lang="en-GB" sz="2800" dirty="0"/>
              <a:t>Can be obtained in England or Wales or overseas – doesn’t have to be an organisation we regulate </a:t>
            </a:r>
          </a:p>
          <a:p>
            <a:pPr marL="0" indent="0">
              <a:buNone/>
            </a:pPr>
            <a:endParaRPr lang="en-GB" sz="2800" dirty="0"/>
          </a:p>
          <a:p>
            <a:pPr marL="533386" lvl="1" indent="0">
              <a:buNone/>
            </a:pPr>
            <a:endParaRPr lang="en-GB" sz="1200" dirty="0"/>
          </a:p>
          <a:p>
            <a:pPr marL="533386" lvl="1" indent="0">
              <a:buNone/>
            </a:pPr>
            <a:r>
              <a:rPr lang="en-GB" sz="2800" dirty="0"/>
              <a:t>Must be at least two years working full time or the equivalent on a part time basis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	</a:t>
            </a:r>
          </a:p>
        </p:txBody>
      </p:sp>
      <p:pic>
        <p:nvPicPr>
          <p:cNvPr id="5" name="Graphic 4" descr="Scales of justice with solid fill">
            <a:extLst>
              <a:ext uri="{FF2B5EF4-FFF2-40B4-BE49-F238E27FC236}">
                <a16:creationId xmlns:a16="http://schemas.microsoft.com/office/drawing/2014/main" id="{7FF2FFF3-4B73-43DC-A6BC-6DA8EF11EE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1450" y="1958975"/>
            <a:ext cx="914400" cy="914400"/>
          </a:xfrm>
          <a:prstGeom prst="rect">
            <a:avLst/>
          </a:prstGeom>
        </p:spPr>
      </p:pic>
      <p:pic>
        <p:nvPicPr>
          <p:cNvPr id="7" name="Graphic 6" descr="Earth Globe - Asia with solid fill">
            <a:extLst>
              <a:ext uri="{FF2B5EF4-FFF2-40B4-BE49-F238E27FC236}">
                <a16:creationId xmlns:a16="http://schemas.microsoft.com/office/drawing/2014/main" id="{0474A027-9573-4800-93A8-4A27137844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1450" y="3596799"/>
            <a:ext cx="914400" cy="914400"/>
          </a:xfrm>
          <a:prstGeom prst="rect">
            <a:avLst/>
          </a:prstGeom>
        </p:spPr>
      </p:pic>
      <p:pic>
        <p:nvPicPr>
          <p:cNvPr id="11" name="Graphic 10" descr="Artificial Intelligence outline">
            <a:extLst>
              <a:ext uri="{FF2B5EF4-FFF2-40B4-BE49-F238E27FC236}">
                <a16:creationId xmlns:a16="http://schemas.microsoft.com/office/drawing/2014/main" id="{3B45CDD8-058A-4612-8E5C-02238169F23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1450" y="506682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090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7B7FE-1BF9-4C15-88BD-B19E97BE3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QWE?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61E0E-6164-4452-BF79-C3869CF7A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4150"/>
            <a:ext cx="11523133" cy="5222874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	</a:t>
            </a:r>
          </a:p>
          <a:p>
            <a:pPr marL="533386" lvl="1" indent="0">
              <a:buNone/>
            </a:pPr>
            <a:r>
              <a:rPr lang="en-GB" sz="2800" dirty="0"/>
              <a:t>Can be done in up to four separate organisations providing legal services</a:t>
            </a:r>
          </a:p>
          <a:p>
            <a:pPr marL="533386" lvl="1" indent="0">
              <a:buNone/>
            </a:pPr>
            <a:endParaRPr lang="en-GB" sz="2800" dirty="0"/>
          </a:p>
          <a:p>
            <a:pPr marL="533386" lvl="1" indent="0">
              <a:buNone/>
            </a:pPr>
            <a:r>
              <a:rPr lang="en-GB" sz="2800" dirty="0"/>
              <a:t>There is no minimum or maximum length for each individual placement</a:t>
            </a:r>
          </a:p>
          <a:p>
            <a:pPr marL="0" indent="0">
              <a:buNone/>
            </a:pPr>
            <a:endParaRPr lang="en-GB" sz="2800" dirty="0"/>
          </a:p>
          <a:p>
            <a:pPr marL="533386" lvl="1" indent="0">
              <a:buNone/>
            </a:pPr>
            <a:r>
              <a:rPr lang="en-GB" sz="2800" dirty="0"/>
              <a:t>Can be a current or previous role </a:t>
            </a:r>
          </a:p>
        </p:txBody>
      </p:sp>
      <p:pic>
        <p:nvPicPr>
          <p:cNvPr id="15" name="Graphic 14" descr="Daily calendar with solid fill">
            <a:extLst>
              <a:ext uri="{FF2B5EF4-FFF2-40B4-BE49-F238E27FC236}">
                <a16:creationId xmlns:a16="http://schemas.microsoft.com/office/drawing/2014/main" id="{A81EE45D-5CAE-4603-B12C-FAB47A5549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4032" y="3309484"/>
            <a:ext cx="914400" cy="914400"/>
          </a:xfrm>
          <a:prstGeom prst="rect">
            <a:avLst/>
          </a:prstGeom>
        </p:spPr>
      </p:pic>
      <p:pic>
        <p:nvPicPr>
          <p:cNvPr id="16" name="Graphic 15" descr="City">
            <a:extLst>
              <a:ext uri="{FF2B5EF4-FFF2-40B4-BE49-F238E27FC236}">
                <a16:creationId xmlns:a16="http://schemas.microsoft.com/office/drawing/2014/main" id="{11DEBC82-A2A5-42D1-B48B-E7088FD30D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7937" y="1923122"/>
            <a:ext cx="866590" cy="866590"/>
          </a:xfrm>
          <a:prstGeom prst="rect">
            <a:avLst/>
          </a:prstGeom>
        </p:spPr>
      </p:pic>
      <p:pic>
        <p:nvPicPr>
          <p:cNvPr id="9" name="Graphic 8" descr="Work from home desk with solid fill">
            <a:extLst>
              <a:ext uri="{FF2B5EF4-FFF2-40B4-BE49-F238E27FC236}">
                <a16:creationId xmlns:a16="http://schemas.microsoft.com/office/drawing/2014/main" id="{C38F079C-C7E2-49EB-887E-D62CCBDDA9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7937" y="453605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221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9CCF7-645C-4701-9DA9-01A83F7E0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Confirming QWE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30262-77EB-404A-9E9A-2D06DA3AF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" y="1666875"/>
            <a:ext cx="11676592" cy="4702177"/>
          </a:xfrm>
        </p:spPr>
        <p:txBody>
          <a:bodyPr/>
          <a:lstStyle/>
          <a:p>
            <a:pPr marL="1066773" lvl="2" indent="0">
              <a:buNone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Exposure to some or all of the competences – but solicitor not signing off competence</a:t>
            </a:r>
          </a:p>
          <a:p>
            <a:pPr marL="0" indent="0">
              <a:buNone/>
            </a:pPr>
            <a:endParaRPr lang="en-GB" sz="2800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66773" lvl="2" indent="0">
              <a:buNone/>
            </a:pPr>
            <a:endParaRPr lang="en-GB" sz="1200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66773" lvl="2" indent="0">
              <a:buNone/>
            </a:pPr>
            <a:r>
              <a:rPr lang="en-GB" sz="28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length of work experience</a:t>
            </a:r>
          </a:p>
          <a:p>
            <a:pPr marL="0" indent="0" algn="l">
              <a:buNone/>
            </a:pPr>
            <a:endParaRPr lang="en-GB" sz="2800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66773" lvl="2" indent="0">
              <a:buNone/>
            </a:pPr>
            <a:endParaRPr lang="en-GB" sz="2800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66773" lvl="2" indent="0">
              <a:buNone/>
            </a:pPr>
            <a:r>
              <a:rPr lang="en-GB" sz="28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 no issues arose that raise questions over the individual's suitability – but solicitor not making assessment of character</a:t>
            </a:r>
          </a:p>
          <a:p>
            <a:pPr marL="0" indent="0">
              <a:buNone/>
            </a:pPr>
            <a:br>
              <a:rPr lang="en-GB" dirty="0"/>
            </a:br>
            <a:endParaRPr lang="en-GB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Graphic 4" descr="Badge Tick outline">
            <a:extLst>
              <a:ext uri="{FF2B5EF4-FFF2-40B4-BE49-F238E27FC236}">
                <a16:creationId xmlns:a16="http://schemas.microsoft.com/office/drawing/2014/main" id="{D31A9BDF-91F8-48B9-A2D4-8E4C01506A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4275" y="1672456"/>
            <a:ext cx="914400" cy="914400"/>
          </a:xfrm>
          <a:prstGeom prst="rect">
            <a:avLst/>
          </a:prstGeom>
        </p:spPr>
      </p:pic>
      <p:pic>
        <p:nvPicPr>
          <p:cNvPr id="7" name="Graphic 6" descr="Daily calendar outline">
            <a:extLst>
              <a:ext uri="{FF2B5EF4-FFF2-40B4-BE49-F238E27FC236}">
                <a16:creationId xmlns:a16="http://schemas.microsoft.com/office/drawing/2014/main" id="{67E8D7CB-B058-492A-AC1E-65A7B431CB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0975" y="3103563"/>
            <a:ext cx="914400" cy="914400"/>
          </a:xfrm>
          <a:prstGeom prst="rect">
            <a:avLst/>
          </a:prstGeom>
        </p:spPr>
      </p:pic>
      <p:pic>
        <p:nvPicPr>
          <p:cNvPr id="9" name="Graphic 8" descr="Questions with solid fill">
            <a:extLst>
              <a:ext uri="{FF2B5EF4-FFF2-40B4-BE49-F238E27FC236}">
                <a16:creationId xmlns:a16="http://schemas.microsoft.com/office/drawing/2014/main" id="{09E5076E-E97C-472E-AEC0-4856092C6E0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0534" y="494828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959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2ED97-F49F-4ED3-9F2F-082EACBA8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67" y="260351"/>
            <a:ext cx="9861284" cy="1143000"/>
          </a:xfrm>
        </p:spPr>
        <p:txBody>
          <a:bodyPr/>
          <a:lstStyle/>
          <a:p>
            <a:r>
              <a:rPr lang="en-GB" dirty="0"/>
              <a:t>Keep in touch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20E9B3-EA34-4370-BFC3-C1CB96E1E3B2}"/>
              </a:ext>
            </a:extLst>
          </p:cNvPr>
          <p:cNvSpPr txBox="1"/>
          <p:nvPr/>
        </p:nvSpPr>
        <p:spPr>
          <a:xfrm>
            <a:off x="208068" y="3343369"/>
            <a:ext cx="40997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Send your queries to </a:t>
            </a:r>
            <a:r>
              <a:rPr lang="en-GB" sz="2400" dirty="0">
                <a:solidFill>
                  <a:srgbClr val="B10035"/>
                </a:solidFill>
              </a:rPr>
              <a:t>contactcentre@sra.org.uk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407B90-76BE-4C66-8C52-FF840A675E9E}"/>
              </a:ext>
            </a:extLst>
          </p:cNvPr>
          <p:cNvSpPr txBox="1"/>
          <p:nvPr/>
        </p:nvSpPr>
        <p:spPr>
          <a:xfrm>
            <a:off x="3185483" y="5160103"/>
            <a:ext cx="34201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QWE resources </a:t>
            </a:r>
            <a:r>
              <a:rPr lang="en-GB" sz="2800" dirty="0">
                <a:solidFill>
                  <a:srgbClr val="B10035"/>
                </a:solidFill>
              </a:rPr>
              <a:t>sra.org.uk/</a:t>
            </a:r>
            <a:r>
              <a:rPr lang="en-GB" sz="2800" dirty="0" err="1">
                <a:solidFill>
                  <a:srgbClr val="B10035"/>
                </a:solidFill>
              </a:rPr>
              <a:t>qwe</a:t>
            </a:r>
            <a:endParaRPr lang="en-GB" sz="2800" dirty="0">
              <a:solidFill>
                <a:srgbClr val="B1003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8D9FDB-5470-45AC-9F48-D3254CC7E135}"/>
              </a:ext>
            </a:extLst>
          </p:cNvPr>
          <p:cNvSpPr txBox="1"/>
          <p:nvPr/>
        </p:nvSpPr>
        <p:spPr>
          <a:xfrm>
            <a:off x="6417436" y="3432863"/>
            <a:ext cx="27290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Join our SQE </a:t>
            </a:r>
            <a:r>
              <a:rPr lang="en-GB" sz="2800" dirty="0">
                <a:solidFill>
                  <a:srgbClr val="B10035"/>
                </a:solidFill>
              </a:rPr>
              <a:t>LinkedIn group</a:t>
            </a:r>
          </a:p>
        </p:txBody>
      </p:sp>
      <p:pic>
        <p:nvPicPr>
          <p:cNvPr id="10" name="Graphic 9" descr="Connections">
            <a:extLst>
              <a:ext uri="{FF2B5EF4-FFF2-40B4-BE49-F238E27FC236}">
                <a16:creationId xmlns:a16="http://schemas.microsoft.com/office/drawing/2014/main" id="{63B611C5-58B0-4140-B589-6E0A4F6711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87100" y="1929711"/>
            <a:ext cx="1489667" cy="1489667"/>
          </a:xfrm>
          <a:prstGeom prst="rect">
            <a:avLst/>
          </a:prstGeom>
        </p:spPr>
      </p:pic>
      <p:pic>
        <p:nvPicPr>
          <p:cNvPr id="12" name="Graphic 11" descr="Programmer">
            <a:extLst>
              <a:ext uri="{FF2B5EF4-FFF2-40B4-BE49-F238E27FC236}">
                <a16:creationId xmlns:a16="http://schemas.microsoft.com/office/drawing/2014/main" id="{B95E2C4D-99D5-402D-9A8B-E03476DD4B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0271" y="1708875"/>
            <a:ext cx="1609515" cy="1609515"/>
          </a:xfrm>
          <a:prstGeom prst="rect">
            <a:avLst/>
          </a:prstGeom>
        </p:spPr>
      </p:pic>
      <p:pic>
        <p:nvPicPr>
          <p:cNvPr id="14" name="Graphic 13" descr="Laptop">
            <a:extLst>
              <a:ext uri="{FF2B5EF4-FFF2-40B4-BE49-F238E27FC236}">
                <a16:creationId xmlns:a16="http://schemas.microsoft.com/office/drawing/2014/main" id="{AC440103-8CA8-43E7-A1C2-F297C2DB0E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135944" y="3789645"/>
            <a:ext cx="1519219" cy="1519219"/>
          </a:xfrm>
          <a:prstGeom prst="rect">
            <a:avLst/>
          </a:prstGeom>
        </p:spPr>
      </p:pic>
      <p:pic>
        <p:nvPicPr>
          <p:cNvPr id="9" name="Graphic 8" descr="World">
            <a:extLst>
              <a:ext uri="{FF2B5EF4-FFF2-40B4-BE49-F238E27FC236}">
                <a16:creationId xmlns:a16="http://schemas.microsoft.com/office/drawing/2014/main" id="{8A17D5EA-04BF-4F00-B097-57B2DC14097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434822" y="3833353"/>
            <a:ext cx="1107233" cy="110723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8167DF0-A3E6-4458-B042-D379CA84379A}"/>
              </a:ext>
            </a:extLst>
          </p:cNvPr>
          <p:cNvSpPr txBox="1"/>
          <p:nvPr/>
        </p:nvSpPr>
        <p:spPr>
          <a:xfrm>
            <a:off x="7792898" y="4944660"/>
            <a:ext cx="41890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Monthly SQE </a:t>
            </a:r>
          </a:p>
          <a:p>
            <a:pPr algn="ctr"/>
            <a:r>
              <a:rPr lang="en-GB" sz="2800" dirty="0"/>
              <a:t>Update bulletin  </a:t>
            </a:r>
            <a:r>
              <a:rPr lang="en-GB" sz="2800" dirty="0">
                <a:solidFill>
                  <a:srgbClr val="B10035"/>
                </a:solidFill>
              </a:rPr>
              <a:t>sra.org.uk/sqeupdate </a:t>
            </a:r>
          </a:p>
        </p:txBody>
      </p:sp>
    </p:spTree>
    <p:extLst>
      <p:ext uri="{BB962C8B-B14F-4D97-AF65-F5344CB8AC3E}">
        <p14:creationId xmlns:p14="http://schemas.microsoft.com/office/powerpoint/2010/main" val="1406809421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owerPoint template [Read-Only]" id="{CEE71271-41DC-464A-BFB2-F68D29383E5B}" vid="{AB6A3DA9-B1D5-49F9-8C39-1D9798B0EFA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B5FD6189B35E45A52473BCEB7E328A" ma:contentTypeVersion="13" ma:contentTypeDescription="Create a new document." ma:contentTypeScope="" ma:versionID="1345edcbe1107730cb194c67f81fa535">
  <xsd:schema xmlns:xsd="http://www.w3.org/2001/XMLSchema" xmlns:xs="http://www.w3.org/2001/XMLSchema" xmlns:p="http://schemas.microsoft.com/office/2006/metadata/properties" xmlns:ns3="034f807c-094b-4332-935f-00b24bf8c526" xmlns:ns4="c93b9354-0d01-4804-bd3d-18adf0c4c298" targetNamespace="http://schemas.microsoft.com/office/2006/metadata/properties" ma:root="true" ma:fieldsID="25c8c9e26c3dc0efdcdfd5bd1d91e0a3" ns3:_="" ns4:_="">
    <xsd:import namespace="034f807c-094b-4332-935f-00b24bf8c526"/>
    <xsd:import namespace="c93b9354-0d01-4804-bd3d-18adf0c4c2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4f807c-094b-4332-935f-00b24bf8c5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b9354-0d01-4804-bd3d-18adf0c4c29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161363-4D6E-4D81-8822-D49A4A0B3F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A04F16-A413-4F54-812F-D9AEAFEB05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4f807c-094b-4332-935f-00b24bf8c526"/>
    <ds:schemaRef ds:uri="c93b9354-0d01-4804-bd3d-18adf0c4c2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838B75-EAA3-4A4C-B708-DC76287C52F4}">
  <ds:schemaRefs>
    <ds:schemaRef ds:uri="http://schemas.microsoft.com/office/infopath/2007/PartnerControls"/>
    <ds:schemaRef ds:uri="c93b9354-0d01-4804-bd3d-18adf0c4c298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034f807c-094b-4332-935f-00b24bf8c526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5501</TotalTime>
  <Words>182</Words>
  <Application>Microsoft Office PowerPoint</Application>
  <PresentationFormat>Widescreen</PresentationFormat>
  <Paragraphs>35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1_Default Design</vt:lpstr>
      <vt:lpstr>Custom Design</vt:lpstr>
      <vt:lpstr>What is QWE?</vt:lpstr>
      <vt:lpstr>What is QWE?</vt:lpstr>
      <vt:lpstr>Confirming QWE</vt:lpstr>
      <vt:lpstr>Keep in touch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Qualifying work experience explained</dc:title>
  <dc:creator>Solicitors Regulation Authority (SRA)</dc:creator>
  <cp:lastModifiedBy>Matthew Maidment</cp:lastModifiedBy>
  <cp:revision>125</cp:revision>
  <dcterms:created xsi:type="dcterms:W3CDTF">2017-12-13T11:07:43Z</dcterms:created>
  <dcterms:modified xsi:type="dcterms:W3CDTF">2022-04-08T08:00:04Z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0x01010068B5FD6189B35E45A52473BCEB7E328A</vt:lpwstr>
  </property>
</Properties>
</file>