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1" r:id="rId2"/>
    <p:sldId id="273" r:id="rId3"/>
    <p:sldId id="265" r:id="rId4"/>
    <p:sldId id="271" r:id="rId5"/>
    <p:sldId id="266" r:id="rId6"/>
    <p:sldId id="272" r:id="rId7"/>
    <p:sldId id="268" r:id="rId8"/>
    <p:sldId id="269" r:id="rId9"/>
    <p:sldId id="267" r:id="rId10"/>
    <p:sldId id="270" r:id="rId11"/>
    <p:sldId id="260" r:id="rId12"/>
    <p:sldId id="263" r:id="rId13"/>
    <p:sldId id="264" r:id="rId14"/>
    <p:sldId id="275" r:id="rId15"/>
    <p:sldId id="262" r:id="rId16"/>
    <p:sldId id="274" r:id="rId17"/>
    <p:sldId id="276" r:id="rId18"/>
    <p:sldId id="277" r:id="rId19"/>
    <p:sldId id="278" r:id="rId20"/>
    <p:sldId id="279" r:id="rId21"/>
    <p:sldId id="748" r:id="rId22"/>
  </p:sldIdLst>
  <p:sldSz cx="9144000" cy="5143500" type="screen16x9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4">
          <p15:clr>
            <a:srgbClr val="A4A3A4"/>
          </p15:clr>
        </p15:guide>
        <p15:guide id="2" pos="401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0038"/>
    <a:srgbClr val="9E1B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13" d="100"/>
          <a:sy n="113" d="100"/>
        </p:scale>
        <p:origin x="614" y="91"/>
      </p:cViewPr>
      <p:guideLst>
        <p:guide orient="horz" pos="634"/>
        <p:guide pos="40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71937B9-9BEB-4715-9929-27D5D50C9E9C}" type="datetimeFigureOut">
              <a:rPr lang="en-US"/>
              <a:pPr>
                <a:defRPr/>
              </a:pPr>
              <a:t>2/15/2022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5915B72-6729-4D09-98FB-FD8BA4F4A6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B283FB-5068-440C-BF80-79F44ABF63BE}" type="datetimeFigureOut">
              <a:rPr lang="en-GB" smtClean="0"/>
              <a:t>15/02/2022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1E0EF-8D6F-4619-8BD0-775BC4F90C6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8726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62AE7F-E496-41BE-B06D-FE76478B755F}" type="slidenum">
              <a:rPr lang="en-GB" smtClean="0"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0701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:\mydocs\Images\square-background\sra_background_cubes_red_option.jpg"/>
          <p:cNvPicPr>
            <a:picLocks noChangeAspect="1" noChangeArrowheads="1"/>
          </p:cNvPicPr>
          <p:nvPr userDrawn="1"/>
        </p:nvPicPr>
        <p:blipFill>
          <a:blip r:embed="rId2" cstate="print"/>
          <a:srcRect l="8440"/>
          <a:stretch>
            <a:fillRect/>
          </a:stretch>
        </p:blipFill>
        <p:spPr bwMode="auto">
          <a:xfrm flipH="1" flipV="1">
            <a:off x="4420487" y="987574"/>
            <a:ext cx="4723507" cy="415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I:\red-banne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388" y="176213"/>
            <a:ext cx="1655762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2275" y="1491854"/>
            <a:ext cx="6694488" cy="1102519"/>
          </a:xfrm>
        </p:spPr>
        <p:txBody>
          <a:bodyPr/>
          <a:lstStyle>
            <a:lvl1pPr algn="ctr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714" y="2842022"/>
            <a:ext cx="6624637" cy="131445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5DD6084-95A3-4BB7-8923-648A28983E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56916-3026-4832-9292-F5DD05CE6D2D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926" y="94060"/>
            <a:ext cx="1895475" cy="46922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31913" y="94060"/>
            <a:ext cx="5535612" cy="46922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31913" y="1428750"/>
            <a:ext cx="3714750" cy="3357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99064" y="1428750"/>
            <a:ext cx="3716337" cy="3357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red-banner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95263"/>
            <a:ext cx="48958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 of presentation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419225"/>
            <a:ext cx="8642350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029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164388" y="176213"/>
            <a:ext cx="1655762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41A35C-E00E-4B04-97F8-B4BE76AEA5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56916-3026-4832-9292-F5DD05CE6D2D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2800">
          <a:solidFill>
            <a:srgbClr val="262626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 sz="2400">
          <a:solidFill>
            <a:srgbClr val="262626"/>
          </a:solidFill>
          <a:latin typeface="+mn-lt"/>
          <a:ea typeface="ＭＳ Ｐゴシック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2000">
          <a:solidFill>
            <a:srgbClr val="262626"/>
          </a:solidFill>
          <a:latin typeface="+mn-lt"/>
          <a:ea typeface="ＭＳ Ｐゴシック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>
          <a:solidFill>
            <a:srgbClr val="262626"/>
          </a:solidFill>
          <a:latin typeface="+mn-lt"/>
          <a:ea typeface="ＭＳ Ｐゴシック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rgbClr val="262626"/>
          </a:solidFill>
          <a:latin typeface="+mn-lt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87624" y="1472489"/>
            <a:ext cx="6694488" cy="1101725"/>
          </a:xfrm>
        </p:spPr>
        <p:txBody>
          <a:bodyPr/>
          <a:lstStyle/>
          <a:p>
            <a:pPr eaLnBrk="1" hangingPunct="1">
              <a:defRPr/>
            </a:pPr>
            <a:r>
              <a:rPr lang="en-GB" b="1" dirty="0">
                <a:ea typeface="ＭＳ Ｐゴシック" pitchFamily="34" charset="-128"/>
              </a:rPr>
              <a:t>SQE1 - how the </a:t>
            </a:r>
            <a:br>
              <a:rPr lang="en-GB" b="1" dirty="0">
                <a:ea typeface="ＭＳ Ｐゴシック" pitchFamily="34" charset="-128"/>
              </a:rPr>
            </a:br>
            <a:r>
              <a:rPr lang="en-GB" b="1" dirty="0">
                <a:ea typeface="ＭＳ Ｐゴシック" pitchFamily="34" charset="-128"/>
              </a:rPr>
              <a:t>first assessment went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92308-7DE4-41CB-9229-B5198827C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2800" b="1" dirty="0"/>
              <a:t>Geoff Coombe, SQE Independent Reviewer</a:t>
            </a:r>
          </a:p>
        </p:txBody>
      </p:sp>
    </p:spTree>
    <p:extLst>
      <p:ext uri="{BB962C8B-B14F-4D97-AF65-F5344CB8AC3E}">
        <p14:creationId xmlns:p14="http://schemas.microsoft.com/office/powerpoint/2010/main" val="3807651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95263"/>
            <a:ext cx="5472980" cy="857250"/>
          </a:xfrm>
        </p:spPr>
        <p:txBody>
          <a:bodyPr/>
          <a:lstStyle/>
          <a:p>
            <a:pPr eaLnBrk="1" hangingPunct="1"/>
            <a:r>
              <a:rPr lang="en-GB" dirty="0">
                <a:ea typeface="ＭＳ Ｐゴシック" pitchFamily="34" charset="-128"/>
              </a:rPr>
              <a:t>Role of independent reviewer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530350"/>
            <a:ext cx="7583487" cy="3357563"/>
          </a:xfrm>
        </p:spPr>
        <p:txBody>
          <a:bodyPr/>
          <a:lstStyle/>
          <a:p>
            <a:r>
              <a:rPr lang="en-GB" b="0" i="0" dirty="0">
                <a:solidFill>
                  <a:srgbClr val="333333"/>
                </a:solidFill>
                <a:effectLst/>
                <a:latin typeface="+mj-lt"/>
              </a:rPr>
              <a:t>Provide external assurance to SRA and Kaplan that the SQE will deliver outcomes that are fair, defensible and command public confidence</a:t>
            </a:r>
            <a:endParaRPr lang="en-GB" dirty="0">
              <a:latin typeface="+mj-lt"/>
              <a:ea typeface="ＭＳ Ｐゴシック" pitchFamily="34" charset="-128"/>
            </a:endParaRPr>
          </a:p>
          <a:p>
            <a:pPr lvl="2" eaLnBrk="1" hangingPunct="1"/>
            <a:endParaRPr lang="en-GB" dirty="0">
              <a:ea typeface="ＭＳ Ｐゴシック" pitchFamily="34" charset="-128"/>
            </a:endParaRPr>
          </a:p>
          <a:p>
            <a:pPr lvl="2" eaLnBrk="1" hangingPunct="1"/>
            <a:endParaRPr lang="en-GB" dirty="0">
              <a:ea typeface="ＭＳ Ｐゴシック" pitchFamily="34" charset="-128"/>
            </a:endParaRPr>
          </a:p>
          <a:p>
            <a:pPr lvl="2" eaLnBrk="1" hangingPunct="1"/>
            <a:endParaRPr lang="en-GB" dirty="0">
              <a:ea typeface="ＭＳ Ｐゴシック" pitchFamily="34" charset="-128"/>
            </a:endParaRPr>
          </a:p>
          <a:p>
            <a:pPr lvl="2" eaLnBrk="1" hangingPunct="1"/>
            <a:endParaRPr lang="en-GB" dirty="0">
              <a:ea typeface="ＭＳ Ｐゴシック" pitchFamily="34" charset="-128"/>
            </a:endParaRPr>
          </a:p>
          <a:p>
            <a:pPr lvl="2" eaLnBrk="1" hangingPunct="1"/>
            <a:endParaRPr lang="en-GB" dirty="0">
              <a:ea typeface="ＭＳ Ｐゴシック" pitchFamily="34" charset="-128"/>
            </a:endParaRPr>
          </a:p>
          <a:p>
            <a:pPr lvl="2" eaLnBrk="1" hangingPunct="1"/>
            <a:endParaRPr lang="en-GB" dirty="0">
              <a:ea typeface="ＭＳ Ｐゴシック" pitchFamily="34" charset="-128"/>
            </a:endParaRPr>
          </a:p>
          <a:p>
            <a:pPr lvl="2" eaLnBrk="1" hangingPunct="1"/>
            <a:endParaRPr lang="en-GB" dirty="0">
              <a:ea typeface="ＭＳ Ｐゴシック" pitchFamily="34" charset="-128"/>
            </a:endParaRPr>
          </a:p>
          <a:p>
            <a:pPr lvl="2" eaLnBrk="1" hangingPunct="1"/>
            <a:endParaRPr lang="en-GB" dirty="0">
              <a:ea typeface="ＭＳ Ｐゴシック" pitchFamily="34" charset="-128"/>
            </a:endParaRPr>
          </a:p>
          <a:p>
            <a:pPr lvl="2" eaLnBrk="1" hangingPunct="1"/>
            <a:endParaRPr lang="en-GB" dirty="0">
              <a:ea typeface="ＭＳ Ｐゴシック" pitchFamily="34" charset="-128"/>
            </a:endParaRPr>
          </a:p>
          <a:p>
            <a:pPr marL="914400" lvl="2" indent="0" eaLnBrk="1" hangingPunct="1">
              <a:buNone/>
            </a:pPr>
            <a:endParaRPr lang="en-GB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4" y="123478"/>
            <a:ext cx="6769448" cy="857250"/>
          </a:xfrm>
        </p:spPr>
        <p:txBody>
          <a:bodyPr/>
          <a:lstStyle/>
          <a:p>
            <a:r>
              <a:rPr lang="en-GB" b="0" i="0" dirty="0">
                <a:effectLst/>
              </a:rPr>
              <a:t>Reviewing the first SQE1 assessments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4" y="1419225"/>
            <a:ext cx="8713663" cy="3357563"/>
          </a:xfrm>
        </p:spPr>
        <p:txBody>
          <a:bodyPr/>
          <a:lstStyle/>
          <a:p>
            <a:pPr algn="l"/>
            <a:r>
              <a:rPr lang="en-GB" dirty="0">
                <a:solidFill>
                  <a:srgbClr val="333333"/>
                </a:solidFill>
                <a:latin typeface="Arial" panose="020B0604020202020204" pitchFamily="34" charset="0"/>
              </a:rPr>
              <a:t>O</a:t>
            </a:r>
            <a:r>
              <a:rPr lang="en-GB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bserved training meetings for new question writers</a:t>
            </a:r>
            <a:endParaRPr lang="en-GB" b="0" i="0" dirty="0">
              <a:solidFill>
                <a:srgbClr val="333333"/>
              </a:solidFill>
              <a:effectLst/>
              <a:latin typeface="OpenSans-webfont"/>
            </a:endParaRPr>
          </a:p>
          <a:p>
            <a:pPr algn="l"/>
            <a:r>
              <a:rPr lang="en-GB" dirty="0">
                <a:solidFill>
                  <a:srgbClr val="333333"/>
                </a:solidFill>
                <a:latin typeface="Arial" panose="020B0604020202020204" pitchFamily="34" charset="0"/>
              </a:rPr>
              <a:t>R</a:t>
            </a:r>
            <a:r>
              <a:rPr lang="en-GB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eviewed processes and training materials for all preparatory processes</a:t>
            </a:r>
            <a:endParaRPr lang="en-GB" b="0" i="0" dirty="0">
              <a:solidFill>
                <a:srgbClr val="333333"/>
              </a:solidFill>
              <a:effectLst/>
              <a:latin typeface="OpenSans-webfont"/>
            </a:endParaRPr>
          </a:p>
          <a:p>
            <a:pPr algn="l"/>
            <a:r>
              <a:rPr lang="en-GB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Interviewed Kaplan and SRA staff before and after the exam</a:t>
            </a:r>
            <a:endParaRPr lang="en-GB" b="0" i="0" dirty="0">
              <a:solidFill>
                <a:srgbClr val="333333"/>
              </a:solidFill>
              <a:effectLst/>
              <a:latin typeface="OpenSans-webfont"/>
            </a:endParaRPr>
          </a:p>
          <a:p>
            <a:pPr algn="l"/>
            <a:r>
              <a:rPr lang="en-GB" dirty="0">
                <a:solidFill>
                  <a:srgbClr val="333333"/>
                </a:solidFill>
                <a:latin typeface="Arial" panose="020B0604020202020204" pitchFamily="34" charset="0"/>
              </a:rPr>
              <a:t>O</a:t>
            </a:r>
            <a:r>
              <a:rPr lang="en-GB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bserved candidates sitting the exam at a test centre</a:t>
            </a:r>
            <a:endParaRPr lang="en-GB" b="0" i="0" dirty="0">
              <a:solidFill>
                <a:srgbClr val="333333"/>
              </a:solidFill>
              <a:effectLst/>
              <a:latin typeface="OpenSans-webfont"/>
            </a:endParaRPr>
          </a:p>
          <a:p>
            <a:pPr algn="l"/>
            <a:r>
              <a:rPr lang="en-GB" dirty="0">
                <a:solidFill>
                  <a:srgbClr val="333333"/>
                </a:solidFill>
                <a:latin typeface="Arial" panose="020B0604020202020204" pitchFamily="34" charset="0"/>
              </a:rPr>
              <a:t>R</a:t>
            </a:r>
            <a:r>
              <a:rPr lang="en-GB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eviewed summary management information</a:t>
            </a:r>
            <a:endParaRPr lang="en-GB" b="0" i="0" dirty="0">
              <a:solidFill>
                <a:srgbClr val="333333"/>
              </a:solidFill>
              <a:effectLst/>
              <a:latin typeface="OpenSans-webfont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09197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EC06D-6EA3-4813-91B9-71D755679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High level 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9FA76-D736-4199-9775-184E7D2E8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950" y="1203598"/>
            <a:ext cx="8642350" cy="3672408"/>
          </a:xfrm>
        </p:spPr>
        <p:txBody>
          <a:bodyPr/>
          <a:lstStyle/>
          <a:p>
            <a:r>
              <a:rPr lang="en-GB" dirty="0"/>
              <a:t>Each of the stages of preparation, delivery and processing outcomes for the exam demonstrated significant evidence of good practice</a:t>
            </a:r>
          </a:p>
          <a:p>
            <a:endParaRPr lang="en-GB" dirty="0"/>
          </a:p>
          <a:p>
            <a:r>
              <a:rPr lang="en-GB" dirty="0"/>
              <a:t>Evidence of a robust lessons learned process, mainly minor but important, improvements needed for future sittings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1222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EC06D-6EA3-4813-91B9-71D755679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High level 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9FA76-D736-4199-9775-184E7D2E8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950" y="1203598"/>
            <a:ext cx="8642350" cy="3672408"/>
          </a:xfrm>
        </p:spPr>
        <p:txBody>
          <a:bodyPr/>
          <a:lstStyle/>
          <a:p>
            <a:r>
              <a:rPr lang="en-GB" dirty="0"/>
              <a:t>Process for determining the pass boundaries was well considered and effective</a:t>
            </a:r>
          </a:p>
          <a:p>
            <a:endParaRPr lang="en-GB" dirty="0"/>
          </a:p>
          <a:p>
            <a:r>
              <a:rPr lang="en-GB" dirty="0"/>
              <a:t>From a technical perspective the SQE1 assessments appear to deliver an effective assessment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93023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50825" y="123478"/>
            <a:ext cx="4897240" cy="857250"/>
          </a:xfrm>
        </p:spPr>
        <p:txBody>
          <a:bodyPr/>
          <a:lstStyle/>
          <a:p>
            <a:r>
              <a:rPr lang="en-US" dirty="0">
                <a:ea typeface="ＭＳ Ｐゴシック" pitchFamily="34" charset="-128"/>
              </a:rPr>
              <a:t>High level conclusions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87418" y="1419622"/>
            <a:ext cx="9037352" cy="3529012"/>
          </a:xfrm>
        </p:spPr>
        <p:txBody>
          <a:bodyPr/>
          <a:lstStyle/>
          <a:p>
            <a:r>
              <a:rPr lang="en-GB" dirty="0">
                <a:ea typeface="ＭＳ Ｐゴシック" pitchFamily="34" charset="-128"/>
              </a:rPr>
              <a:t>Differences in outcomes by demographic group - white candidates achieving higher pass rate than other ethnic groups</a:t>
            </a:r>
          </a:p>
          <a:p>
            <a:endParaRPr lang="en-GB" sz="1200" dirty="0">
              <a:ea typeface="ＭＳ Ｐゴシック" pitchFamily="34" charset="-128"/>
            </a:endParaRPr>
          </a:p>
          <a:p>
            <a:r>
              <a:rPr lang="en-GB" dirty="0">
                <a:ea typeface="ＭＳ Ｐゴシック" pitchFamily="34" charset="-128"/>
              </a:rPr>
              <a:t>Does not mean the assessment was unfair - good safeguards in place to avoid unintended bias when setting questions and reviewing how the exam performed</a:t>
            </a:r>
          </a:p>
          <a:p>
            <a:endParaRPr lang="en-GB" sz="1200" dirty="0">
              <a:ea typeface="ＭＳ Ｐゴシック" pitchFamily="34" charset="-128"/>
            </a:endParaRPr>
          </a:p>
          <a:p>
            <a:r>
              <a:rPr lang="en-GB" dirty="0">
                <a:ea typeface="ＭＳ Ｐゴシック" pitchFamily="34" charset="-128"/>
              </a:rPr>
              <a:t>Wealth of information about candidate performance now available, which enables further analyses</a:t>
            </a:r>
          </a:p>
          <a:p>
            <a:endParaRPr lang="en-US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92308-7DE4-41CB-9229-B5198827C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2800" b="1" dirty="0"/>
              <a:t>Zoe Robinson, </a:t>
            </a:r>
          </a:p>
          <a:p>
            <a:pPr marL="0" indent="0" algn="ctr">
              <a:buNone/>
            </a:pPr>
            <a:r>
              <a:rPr lang="en-GB" sz="2800" b="1" dirty="0"/>
              <a:t>Director of Qualifications, Kaplan</a:t>
            </a:r>
          </a:p>
        </p:txBody>
      </p:sp>
    </p:spTree>
    <p:extLst>
      <p:ext uri="{BB962C8B-B14F-4D97-AF65-F5344CB8AC3E}">
        <p14:creationId xmlns:p14="http://schemas.microsoft.com/office/powerpoint/2010/main" val="3377339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95263"/>
            <a:ext cx="4895850" cy="857250"/>
          </a:xfrm>
        </p:spPr>
        <p:txBody>
          <a:bodyPr/>
          <a:lstStyle/>
          <a:p>
            <a:pPr eaLnBrk="1" hangingPunct="1"/>
            <a:r>
              <a:rPr lang="en-GB" dirty="0">
                <a:ea typeface="ＭＳ Ｐゴシック" pitchFamily="34" charset="-128"/>
              </a:rPr>
              <a:t>Pass marks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530350"/>
            <a:ext cx="7583487" cy="3357563"/>
          </a:xfrm>
        </p:spPr>
        <p:txBody>
          <a:bodyPr/>
          <a:lstStyle/>
          <a:p>
            <a:pPr marL="0" indent="0" eaLnBrk="1" hangingPunct="1">
              <a:buNone/>
            </a:pPr>
            <a:endParaRPr lang="en-GB" dirty="0">
              <a:ea typeface="ＭＳ Ｐゴシック" pitchFamily="34" charset="-128"/>
            </a:endParaRPr>
          </a:p>
          <a:p>
            <a:pPr marL="0" indent="0" eaLnBrk="1" hangingPunct="1">
              <a:buNone/>
            </a:pPr>
            <a:endParaRPr lang="en-GB" dirty="0">
              <a:ea typeface="ＭＳ Ｐゴシック" pitchFamily="34" charset="-128"/>
            </a:endParaRPr>
          </a:p>
          <a:p>
            <a:pPr marL="0" indent="0" eaLnBrk="1" hangingPunct="1">
              <a:buNone/>
            </a:pPr>
            <a:endParaRPr lang="en-GB" dirty="0">
              <a:ea typeface="ＭＳ Ｐゴシック" pitchFamily="34" charset="-128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140217"/>
              </p:ext>
            </p:extLst>
          </p:nvPr>
        </p:nvGraphicFramePr>
        <p:xfrm>
          <a:off x="2147419" y="3106023"/>
          <a:ext cx="4752528" cy="1512168"/>
        </p:xfrm>
        <a:graphic>
          <a:graphicData uri="http://schemas.openxmlformats.org/drawingml/2006/table">
            <a:tbl>
              <a:tblPr bandRow="1"/>
              <a:tblGrid>
                <a:gridCol w="1710911">
                  <a:extLst>
                    <a:ext uri="{9D8B030D-6E8A-4147-A177-3AD203B41FA5}">
                      <a16:colId xmlns:a16="http://schemas.microsoft.com/office/drawing/2014/main" val="539344890"/>
                    </a:ext>
                  </a:extLst>
                </a:gridCol>
                <a:gridCol w="1425758">
                  <a:extLst>
                    <a:ext uri="{9D8B030D-6E8A-4147-A177-3AD203B41FA5}">
                      <a16:colId xmlns:a16="http://schemas.microsoft.com/office/drawing/2014/main" val="2609420484"/>
                    </a:ext>
                  </a:extLst>
                </a:gridCol>
                <a:gridCol w="1615859">
                  <a:extLst>
                    <a:ext uri="{9D8B030D-6E8A-4147-A177-3AD203B41FA5}">
                      <a16:colId xmlns:a16="http://schemas.microsoft.com/office/drawing/2014/main" val="2030327107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Statistic</a:t>
                      </a:r>
                      <a:endParaRPr lang="en-GB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003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FLK1</a:t>
                      </a:r>
                      <a:endParaRPr lang="en-GB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003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FLK2</a:t>
                      </a:r>
                      <a:endParaRPr lang="en-GB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00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12150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Mean %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61.2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56.8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332603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Std. Dev %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12.6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13.9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89700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Median %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62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58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28466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Min %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21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22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95728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Max %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89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89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545631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Range %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68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67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470949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942158"/>
              </p:ext>
            </p:extLst>
          </p:nvPr>
        </p:nvGraphicFramePr>
        <p:xfrm>
          <a:off x="2147419" y="1356286"/>
          <a:ext cx="4752528" cy="1271900"/>
        </p:xfrm>
        <a:graphic>
          <a:graphicData uri="http://schemas.openxmlformats.org/drawingml/2006/table">
            <a:tbl>
              <a:tblPr bandRow="1"/>
              <a:tblGrid>
                <a:gridCol w="1328206">
                  <a:extLst>
                    <a:ext uri="{9D8B030D-6E8A-4147-A177-3AD203B41FA5}">
                      <a16:colId xmlns:a16="http://schemas.microsoft.com/office/drawing/2014/main" val="1847115316"/>
                    </a:ext>
                  </a:extLst>
                </a:gridCol>
                <a:gridCol w="1084616">
                  <a:extLst>
                    <a:ext uri="{9D8B030D-6E8A-4147-A177-3AD203B41FA5}">
                      <a16:colId xmlns:a16="http://schemas.microsoft.com/office/drawing/2014/main" val="2607653098"/>
                    </a:ext>
                  </a:extLst>
                </a:gridCol>
                <a:gridCol w="1242969">
                  <a:extLst>
                    <a:ext uri="{9D8B030D-6E8A-4147-A177-3AD203B41FA5}">
                      <a16:colId xmlns:a16="http://schemas.microsoft.com/office/drawing/2014/main" val="1248514354"/>
                    </a:ext>
                  </a:extLst>
                </a:gridCol>
                <a:gridCol w="1096737">
                  <a:extLst>
                    <a:ext uri="{9D8B030D-6E8A-4147-A177-3AD203B41FA5}">
                      <a16:colId xmlns:a16="http://schemas.microsoft.com/office/drawing/2014/main" val="3591829025"/>
                    </a:ext>
                  </a:extLst>
                </a:gridCol>
              </a:tblGrid>
              <a:tr h="454250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Statistic</a:t>
                      </a:r>
                      <a:endParaRPr lang="en-GB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003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FLK1</a:t>
                      </a:r>
                      <a:endParaRPr lang="en-GB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003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FLK2</a:t>
                      </a:r>
                      <a:endParaRPr lang="en-GB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003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SQE1</a:t>
                      </a:r>
                      <a:r>
                        <a:rPr lang="en-GB" sz="1100" b="1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overall</a:t>
                      </a:r>
                      <a:endParaRPr lang="en-GB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00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27011"/>
                  </a:ext>
                </a:extLst>
              </a:tr>
              <a:tr h="272550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Candidate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1084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1078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1073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8960413"/>
                  </a:ext>
                </a:extLst>
              </a:tr>
              <a:tr h="272550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Passing score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57%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56%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6467992"/>
                  </a:ext>
                </a:extLst>
              </a:tr>
              <a:tr h="272550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Pass rate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67%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54%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53%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27508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Practice areas </a:t>
            </a:r>
          </a:p>
        </p:txBody>
      </p:sp>
      <p:pic>
        <p:nvPicPr>
          <p:cNvPr id="2050" name="Picture 2" descr="https://lh3.googleusercontent.com/PpcRMvCGNE4x_YX8zN0lGNj870EAqMacIRrnbVjk_1jNfjki9pY39Pw0hg1uvF9aO3X1RYhy188Ysx8emYa8Oi8CHpo0EaTtLUN1SHVD_l0NvnOjgwYZoualoHA39dWCl5WzPdEH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608"/>
          <a:stretch/>
        </p:blipFill>
        <p:spPr bwMode="auto">
          <a:xfrm>
            <a:off x="179512" y="1359870"/>
            <a:ext cx="4320480" cy="2434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lh3.googleusercontent.com/13yF0TWQrHK5GG-w64DlI3TZbhux_BhS7NNRB8G46pseoMCUvVMjMApGoq1pnQkRwV9rAdH29-LDnkrAYQiUPYvI0MaW9KwDUe3IOs9suG8G6G5E2BdiSczKS1XNHR5p4FkRpUAL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677"/>
          <a:stretch/>
        </p:blipFill>
        <p:spPr bwMode="auto">
          <a:xfrm>
            <a:off x="4427984" y="1384383"/>
            <a:ext cx="4553860" cy="2410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608" y="3671651"/>
            <a:ext cx="733425" cy="14097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8070" y="3671651"/>
            <a:ext cx="733425" cy="14097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22B2089-D833-4165-9DA3-B827CCB4CC24}"/>
              </a:ext>
            </a:extLst>
          </p:cNvPr>
          <p:cNvSpPr txBox="1"/>
          <p:nvPr/>
        </p:nvSpPr>
        <p:spPr>
          <a:xfrm>
            <a:off x="1866726" y="1018393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FLK1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62AC66-61A8-466D-8571-1BA3898DF3C8}"/>
              </a:ext>
            </a:extLst>
          </p:cNvPr>
          <p:cNvSpPr txBox="1"/>
          <p:nvPr/>
        </p:nvSpPr>
        <p:spPr>
          <a:xfrm>
            <a:off x="6053138" y="1018393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FLK2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Future sittings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April 2022 SQE2</a:t>
            </a:r>
          </a:p>
          <a:p>
            <a:pPr lvl="1"/>
            <a:r>
              <a:rPr lang="en-GB" dirty="0"/>
              <a:t>Written: 11-13 April</a:t>
            </a:r>
          </a:p>
          <a:p>
            <a:pPr lvl="1"/>
            <a:r>
              <a:rPr lang="en-GB" dirty="0"/>
              <a:t>Oral: 19-29 April </a:t>
            </a:r>
          </a:p>
          <a:p>
            <a:pPr lvl="1"/>
            <a:r>
              <a:rPr lang="en-GB" dirty="0"/>
              <a:t>Bookings open between 31 January - 7 March</a:t>
            </a:r>
          </a:p>
          <a:p>
            <a:pPr lvl="1"/>
            <a:r>
              <a:rPr lang="en-GB" dirty="0"/>
              <a:t>Results out towards the end of August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7843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92308-7DE4-41CB-9229-B5198827C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2800" b="1" dirty="0"/>
              <a:t>Julie Brannan, </a:t>
            </a:r>
          </a:p>
          <a:p>
            <a:pPr marL="0" indent="0" algn="ctr">
              <a:buNone/>
            </a:pPr>
            <a:r>
              <a:rPr lang="en-GB" sz="2800" b="1" dirty="0"/>
              <a:t>Director of Education and Training, SRA </a:t>
            </a:r>
          </a:p>
        </p:txBody>
      </p:sp>
    </p:spTree>
    <p:extLst>
      <p:ext uri="{BB962C8B-B14F-4D97-AF65-F5344CB8AC3E}">
        <p14:creationId xmlns:p14="http://schemas.microsoft.com/office/powerpoint/2010/main" val="19493855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Future sittings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har char="•"/>
            </a:pPr>
            <a:r>
              <a:rPr lang="en-GB" sz="2400" dirty="0">
                <a:cs typeface="ＭＳ Ｐゴシック" charset="0"/>
              </a:rPr>
              <a:t>July 2022 SQE1 </a:t>
            </a:r>
          </a:p>
          <a:p>
            <a:pPr lvl="1"/>
            <a:r>
              <a:rPr lang="en-GB" dirty="0"/>
              <a:t>Bookings open between 17 March - 16 June </a:t>
            </a:r>
          </a:p>
          <a:p>
            <a:pPr lvl="1"/>
            <a:r>
              <a:rPr lang="en-GB" dirty="0"/>
              <a:t>FLK1 on 21 July and FLK2 on 25 July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dirty="0"/>
              <a:t>October 2022 SQE2</a:t>
            </a:r>
          </a:p>
          <a:p>
            <a:pPr lvl="1"/>
            <a:r>
              <a:rPr lang="en-GB" dirty="0"/>
              <a:t>Oral: From week commencing 24 October</a:t>
            </a:r>
          </a:p>
          <a:p>
            <a:pPr lvl="1"/>
            <a:r>
              <a:rPr lang="en-GB" dirty="0"/>
              <a:t>Written: 7-9 November </a:t>
            </a:r>
          </a:p>
        </p:txBody>
      </p:sp>
    </p:spTree>
    <p:extLst>
      <p:ext uri="{BB962C8B-B14F-4D97-AF65-F5344CB8AC3E}">
        <p14:creationId xmlns:p14="http://schemas.microsoft.com/office/powerpoint/2010/main" val="16137544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2ED97-F49F-4ED3-9F2F-082EACBA8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050" y="195263"/>
            <a:ext cx="7395963" cy="857250"/>
          </a:xfrm>
        </p:spPr>
        <p:txBody>
          <a:bodyPr/>
          <a:lstStyle/>
          <a:p>
            <a:r>
              <a:rPr lang="en-GB" dirty="0"/>
              <a:t>Keep in touch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20E9B3-EA34-4370-BFC3-C1CB96E1E3B2}"/>
              </a:ext>
            </a:extLst>
          </p:cNvPr>
          <p:cNvSpPr txBox="1"/>
          <p:nvPr/>
        </p:nvSpPr>
        <p:spPr>
          <a:xfrm>
            <a:off x="1237941" y="1437876"/>
            <a:ext cx="643477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100" dirty="0"/>
              <a:t>Send your queries to </a:t>
            </a:r>
            <a:r>
              <a:rPr lang="en-GB" sz="2100" dirty="0">
                <a:solidFill>
                  <a:srgbClr val="B10035"/>
                </a:solidFill>
              </a:rPr>
              <a:t>contactcentre@sra.org.uk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407B90-76BE-4C66-8C52-FF840A675E9E}"/>
              </a:ext>
            </a:extLst>
          </p:cNvPr>
          <p:cNvSpPr txBox="1"/>
          <p:nvPr/>
        </p:nvSpPr>
        <p:spPr>
          <a:xfrm>
            <a:off x="1237941" y="3132655"/>
            <a:ext cx="74324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100" dirty="0"/>
              <a:t>SQE assessment </a:t>
            </a:r>
            <a:r>
              <a:rPr lang="en-GB" sz="2100" dirty="0">
                <a:solidFill>
                  <a:srgbClr val="B10035"/>
                </a:solidFill>
              </a:rPr>
              <a:t>sqe.sra.org.uk </a:t>
            </a:r>
            <a:r>
              <a:rPr lang="en-GB" sz="2100" dirty="0"/>
              <a:t>/ SQE route </a:t>
            </a:r>
            <a:r>
              <a:rPr lang="en-GB" sz="2100" dirty="0">
                <a:solidFill>
                  <a:srgbClr val="B10035"/>
                </a:solidFill>
              </a:rPr>
              <a:t>sra.org.uk/sqe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8D9FDB-5470-45AC-9F48-D3254CC7E135}"/>
              </a:ext>
            </a:extLst>
          </p:cNvPr>
          <p:cNvSpPr txBox="1"/>
          <p:nvPr/>
        </p:nvSpPr>
        <p:spPr>
          <a:xfrm>
            <a:off x="1257738" y="2238737"/>
            <a:ext cx="48688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100" dirty="0"/>
              <a:t>Join our SQE </a:t>
            </a:r>
            <a:r>
              <a:rPr lang="en-GB" sz="2100" dirty="0">
                <a:solidFill>
                  <a:srgbClr val="B10035"/>
                </a:solidFill>
              </a:rPr>
              <a:t>LinkedIn group</a:t>
            </a:r>
          </a:p>
        </p:txBody>
      </p:sp>
      <p:pic>
        <p:nvPicPr>
          <p:cNvPr id="10" name="Graphic 9" descr="Connections">
            <a:extLst>
              <a:ext uri="{FF2B5EF4-FFF2-40B4-BE49-F238E27FC236}">
                <a16:creationId xmlns:a16="http://schemas.microsoft.com/office/drawing/2014/main" id="{63B611C5-58B0-4140-B589-6E0A4F6711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4221" y="2121918"/>
            <a:ext cx="649136" cy="649136"/>
          </a:xfrm>
          <a:prstGeom prst="rect">
            <a:avLst/>
          </a:prstGeom>
        </p:spPr>
      </p:pic>
      <p:pic>
        <p:nvPicPr>
          <p:cNvPr id="12" name="Graphic 11" descr="Email with solid fill">
            <a:extLst>
              <a:ext uri="{FF2B5EF4-FFF2-40B4-BE49-F238E27FC236}">
                <a16:creationId xmlns:a16="http://schemas.microsoft.com/office/drawing/2014/main" id="{B95E2C4D-99D5-402D-9A8B-E03476DD4B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414221" y="1270190"/>
            <a:ext cx="583184" cy="583184"/>
          </a:xfrm>
          <a:prstGeom prst="rect">
            <a:avLst/>
          </a:prstGeom>
        </p:spPr>
      </p:pic>
      <p:pic>
        <p:nvPicPr>
          <p:cNvPr id="14" name="Graphic 13" descr="Laptop">
            <a:extLst>
              <a:ext uri="{FF2B5EF4-FFF2-40B4-BE49-F238E27FC236}">
                <a16:creationId xmlns:a16="http://schemas.microsoft.com/office/drawing/2014/main" id="{AC440103-8CA8-43E7-A1C2-F297C2DB0E0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14221" y="3015836"/>
            <a:ext cx="649136" cy="649136"/>
          </a:xfrm>
          <a:prstGeom prst="rect">
            <a:avLst/>
          </a:prstGeom>
        </p:spPr>
      </p:pic>
      <p:pic>
        <p:nvPicPr>
          <p:cNvPr id="9" name="Graphic 8" descr="World">
            <a:extLst>
              <a:ext uri="{FF2B5EF4-FFF2-40B4-BE49-F238E27FC236}">
                <a16:creationId xmlns:a16="http://schemas.microsoft.com/office/drawing/2014/main" id="{8A17D5EA-04BF-4F00-B097-57B2DC14097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80999" y="3873310"/>
            <a:ext cx="715580" cy="71558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8167DF0-A3E6-4458-B042-D379CA84379A}"/>
              </a:ext>
            </a:extLst>
          </p:cNvPr>
          <p:cNvSpPr txBox="1"/>
          <p:nvPr/>
        </p:nvSpPr>
        <p:spPr>
          <a:xfrm>
            <a:off x="1237941" y="4050079"/>
            <a:ext cx="594812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100" dirty="0"/>
              <a:t>SQE Update bulletin </a:t>
            </a:r>
            <a:r>
              <a:rPr lang="en-GB" sz="2100" dirty="0">
                <a:solidFill>
                  <a:srgbClr val="B10035"/>
                </a:solidFill>
              </a:rPr>
              <a:t>sra.org.uk/sqeupdate </a:t>
            </a:r>
          </a:p>
        </p:txBody>
      </p:sp>
    </p:spTree>
    <p:extLst>
      <p:ext uri="{BB962C8B-B14F-4D97-AF65-F5344CB8AC3E}">
        <p14:creationId xmlns:p14="http://schemas.microsoft.com/office/powerpoint/2010/main" val="1406809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95263"/>
            <a:ext cx="4895850" cy="857250"/>
          </a:xfrm>
        </p:spPr>
        <p:txBody>
          <a:bodyPr/>
          <a:lstStyle/>
          <a:p>
            <a:pPr eaLnBrk="1" hangingPunct="1"/>
            <a:r>
              <a:rPr lang="en-GB" dirty="0">
                <a:ea typeface="ＭＳ Ｐゴシック" pitchFamily="34" charset="-128"/>
              </a:rPr>
              <a:t>SQE1 – November 2021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275606"/>
            <a:ext cx="7583487" cy="3612307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en-GB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,090 candidates, including 27 solicitor apprentices, took part in 100+ centres around the world </a:t>
            </a:r>
          </a:p>
          <a:p>
            <a:endParaRPr lang="en-GB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Two parts: Functioning Legal Knowledge 1 and Functioning Legal Knowledge 2</a:t>
            </a:r>
          </a:p>
          <a:p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Candidates need to pass both parts, to pass SQE1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95263"/>
            <a:ext cx="5256956" cy="857250"/>
          </a:xfrm>
        </p:spPr>
        <p:txBody>
          <a:bodyPr/>
          <a:lstStyle/>
          <a:p>
            <a:pPr eaLnBrk="1" hangingPunct="1"/>
            <a:r>
              <a:rPr lang="en-GB" dirty="0">
                <a:ea typeface="ＭＳ Ｐゴシック" pitchFamily="34" charset="-128"/>
              </a:rPr>
              <a:t>SQE1 – pass mark and rate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275606"/>
            <a:ext cx="7583487" cy="3612307"/>
          </a:xfrm>
        </p:spPr>
        <p:txBody>
          <a:bodyPr/>
          <a:lstStyle/>
          <a:p>
            <a:r>
              <a:rPr lang="en-GB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FLK1 was 57% </a:t>
            </a:r>
          </a:p>
          <a:p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GB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FLK2 was 56%</a:t>
            </a:r>
          </a:p>
          <a:p>
            <a:endParaRPr lang="en-GB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GB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53% of candidates passed both assessments</a:t>
            </a: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r>
              <a:rPr lang="en-GB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67% passing FLK1</a:t>
            </a:r>
          </a:p>
          <a:p>
            <a:pPr lvl="1"/>
            <a:r>
              <a:rPr lang="en-GB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54% passing FLK2</a:t>
            </a:r>
            <a:endParaRPr lang="en-GB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3958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4" y="195263"/>
            <a:ext cx="6769447" cy="857250"/>
          </a:xfrm>
        </p:spPr>
        <p:txBody>
          <a:bodyPr/>
          <a:lstStyle/>
          <a:p>
            <a:r>
              <a:rPr lang="en-GB" dirty="0"/>
              <a:t>Diversity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1052513"/>
            <a:ext cx="8642350" cy="3724275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No material difference in performance by gender, disability, or social mobility</a:t>
            </a:r>
          </a:p>
          <a:p>
            <a:endParaRPr lang="en-GB" dirty="0"/>
          </a:p>
          <a:p>
            <a:r>
              <a:rPr lang="en-GB" dirty="0"/>
              <a:t>Was troubling attainment gap by ethnicity</a:t>
            </a:r>
          </a:p>
          <a:p>
            <a:endParaRPr lang="en-GB" dirty="0"/>
          </a:p>
          <a:p>
            <a:r>
              <a:rPr lang="en-GB" dirty="0"/>
              <a:t>60% of candidates did not fully complete EDI questionnaire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1847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4" y="195263"/>
            <a:ext cx="6769447" cy="857250"/>
          </a:xfrm>
        </p:spPr>
        <p:txBody>
          <a:bodyPr/>
          <a:lstStyle/>
          <a:p>
            <a:r>
              <a:rPr lang="en-GB" dirty="0"/>
              <a:t>Diversity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1052513"/>
            <a:ext cx="8642350" cy="3724275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Data is from a single sitting and represents c.10% of anticipated future annual cohort numbers</a:t>
            </a:r>
          </a:p>
          <a:p>
            <a:endParaRPr lang="en-GB" dirty="0"/>
          </a:p>
          <a:p>
            <a:r>
              <a:rPr lang="en-GB" dirty="0"/>
              <a:t>No evidence of bias in the assessment</a:t>
            </a:r>
          </a:p>
          <a:p>
            <a:endParaRPr lang="en-GB" dirty="0"/>
          </a:p>
          <a:p>
            <a:r>
              <a:rPr lang="en-GB" dirty="0"/>
              <a:t>Research commissioned from University of Exeter into causes of attainment gap in professional legal education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4414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43478-3363-42A6-AFFF-B5C643342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4" y="195263"/>
            <a:ext cx="6913464" cy="857250"/>
          </a:xfrm>
        </p:spPr>
        <p:txBody>
          <a:bodyPr/>
          <a:lstStyle/>
          <a:p>
            <a:r>
              <a:rPr lang="en-GB" dirty="0"/>
              <a:t>Operational matters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09B61-C6F9-48BA-92CB-558A6AFF2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Candidate handling at Pearson Vue test centres</a:t>
            </a:r>
          </a:p>
          <a:p>
            <a:endParaRPr lang="en-GB" dirty="0"/>
          </a:p>
          <a:p>
            <a:r>
              <a:rPr lang="en-GB" dirty="0"/>
              <a:t>Results delayed from 15.00 – 21.00 on 20 January</a:t>
            </a:r>
          </a:p>
          <a:p>
            <a:endParaRPr lang="en-GB" dirty="0"/>
          </a:p>
          <a:p>
            <a:r>
              <a:rPr lang="en-GB" dirty="0"/>
              <a:t>Introduction of queueing system for SQE2 booking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8169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1E184-249D-41E1-8D93-8438EACA4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Pass rates by provider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ACD0D-1C80-4C0C-B664-DD39FAE21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 will be publishing pass rates by provider by end 2023</a:t>
            </a:r>
          </a:p>
          <a:p>
            <a:endParaRPr lang="en-GB" dirty="0"/>
          </a:p>
          <a:p>
            <a:r>
              <a:rPr lang="en-GB" dirty="0"/>
              <a:t>We have not done so now, because results of a single assessment with relatively small overall cohort may not be representative</a:t>
            </a:r>
          </a:p>
          <a:p>
            <a:endParaRPr lang="en-GB" dirty="0"/>
          </a:p>
          <a:p>
            <a:r>
              <a:rPr lang="en-GB" dirty="0"/>
              <a:t>We have fed back to those providers with largest candidate numbers in private so they can evaluate their training</a:t>
            </a:r>
          </a:p>
        </p:txBody>
      </p:sp>
    </p:spTree>
    <p:extLst>
      <p:ext uri="{BB962C8B-B14F-4D97-AF65-F5344CB8AC3E}">
        <p14:creationId xmlns:p14="http://schemas.microsoft.com/office/powerpoint/2010/main" val="2225398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A4CC7-C7E5-400A-B7E4-498424A31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4" y="195263"/>
            <a:ext cx="6625431" cy="857250"/>
          </a:xfrm>
        </p:spPr>
        <p:txBody>
          <a:bodyPr/>
          <a:lstStyle/>
          <a:p>
            <a:r>
              <a:rPr lang="en-GB" dirty="0"/>
              <a:t>SQE1 – conclusions and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C8C42-37A1-4262-94B0-4C7AF2FAD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>
              <a:solidFill>
                <a:srgbClr val="333333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rgbClr val="333333"/>
                </a:solidFill>
              </a:rPr>
              <a:t>‘T</a:t>
            </a:r>
            <a:r>
              <a:rPr lang="en-GB" b="0" i="0" dirty="0">
                <a:solidFill>
                  <a:srgbClr val="333333"/>
                </a:solidFill>
                <a:effectLst/>
              </a:rPr>
              <a:t>he initial SQE1 exam appears to have successfully delivered valid fair, reliable and defensible outcomes. Each of the stages of preparation; delivery and processing outcomes for the exam demonstrated significant evidence of good practice</a:t>
            </a:r>
            <a:r>
              <a:rPr lang="en-GB" b="0" i="0" dirty="0">
                <a:solidFill>
                  <a:srgbClr val="292929"/>
                </a:solidFill>
                <a:effectLst/>
              </a:rPr>
              <a:t>.’ </a:t>
            </a:r>
          </a:p>
          <a:p>
            <a:pPr marL="0" indent="0" algn="ctr">
              <a:buNone/>
            </a:pPr>
            <a:endParaRPr lang="en-GB" b="0" i="0" dirty="0">
              <a:solidFill>
                <a:srgbClr val="292929"/>
              </a:solidFill>
              <a:effectLst/>
            </a:endParaRPr>
          </a:p>
          <a:p>
            <a:pPr marL="457200" lvl="1" indent="0" algn="ctr">
              <a:buNone/>
            </a:pPr>
            <a:r>
              <a:rPr lang="en-GB" b="0" i="0" dirty="0">
                <a:solidFill>
                  <a:srgbClr val="292929"/>
                </a:solidFill>
                <a:effectLst/>
              </a:rPr>
              <a:t>Geoff Coombe – SQE Independent Reviewer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99106980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26324241-572E-415B-9AB7-2E460DB26ADD}" vid="{5CADC050-99BA-4224-B269-06E1C096CAE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SRA template</Template>
  <TotalTime>320</TotalTime>
  <Words>675</Words>
  <Application>Microsoft Office PowerPoint</Application>
  <PresentationFormat>On-screen Show (16:9)</PresentationFormat>
  <Paragraphs>148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OpenSans-webfont</vt:lpstr>
      <vt:lpstr>Default Design</vt:lpstr>
      <vt:lpstr>SQE1 - how the  first assessment went</vt:lpstr>
      <vt:lpstr>PowerPoint Presentation</vt:lpstr>
      <vt:lpstr>SQE1 – November 2021</vt:lpstr>
      <vt:lpstr>SQE1 – pass mark and rate </vt:lpstr>
      <vt:lpstr>Diversity</vt:lpstr>
      <vt:lpstr>Diversity</vt:lpstr>
      <vt:lpstr>Operational matters </vt:lpstr>
      <vt:lpstr>Pass rates by provider</vt:lpstr>
      <vt:lpstr>SQE1 – conclusions and next steps</vt:lpstr>
      <vt:lpstr>PowerPoint Presentation</vt:lpstr>
      <vt:lpstr>Role of independent reviewer</vt:lpstr>
      <vt:lpstr>Reviewing the first SQE1 assessments</vt:lpstr>
      <vt:lpstr>High level conclusions</vt:lpstr>
      <vt:lpstr>High level conclusions</vt:lpstr>
      <vt:lpstr>High level conclusions</vt:lpstr>
      <vt:lpstr>PowerPoint Presentation</vt:lpstr>
      <vt:lpstr>Pass marks </vt:lpstr>
      <vt:lpstr>Practice areas </vt:lpstr>
      <vt:lpstr>Future sittings </vt:lpstr>
      <vt:lpstr>Future sittings </vt:lpstr>
      <vt:lpstr>Keep in touch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SQE1 - how the first assessment went</dc:title>
  <dc:creator>Solicitors Regulation Authority (SRA)</dc:creator>
  <cp:lastModifiedBy>Matthew Maidment</cp:lastModifiedBy>
  <cp:revision>20</cp:revision>
  <dcterms:created xsi:type="dcterms:W3CDTF">2022-02-01T10:14:16Z</dcterms:created>
  <dcterms:modified xsi:type="dcterms:W3CDTF">2022-02-15T08:09:14Z</dcterms:modified>
</cp:coreProperties>
</file>