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</p:sldIdLst>
  <p:sldSz cx="12192000" cy="6858000"/>
  <p:notesSz cx="6808788" cy="994092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0" roundtripDataSignature="AMtx7mjixePkxNbHTs58cHFVmLMWzoHI+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oe Robinson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94B63EB-E3A5-4821-8F09-1DF119F6812B}">
  <a:tblStyle styleId="{994B63EB-E3A5-4821-8F09-1DF119F6812B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30" Type="http://customschemas.google.com/relationships/presentationmetadata" Target="metadata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1"/>
            <a:ext cx="2950475" cy="49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850" tIns="45925" rIns="91850" bIns="459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6738" y="1"/>
            <a:ext cx="2950475" cy="49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850" tIns="45925" rIns="91850" bIns="459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0488" y="744538"/>
            <a:ext cx="6627812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850" tIns="45925" rIns="91850" bIns="459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442154"/>
            <a:ext cx="2950475" cy="49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850" tIns="45925" rIns="91850" bIns="459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6738" y="9442154"/>
            <a:ext cx="2950475" cy="49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850" tIns="45925" rIns="91850" bIns="459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:notes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850" tIns="45925" rIns="91850" bIns="459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27812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1:notes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850" tIns="45925" rIns="91850" bIns="459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27812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7:notes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850" tIns="45925" rIns="91850" bIns="459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27812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:notes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850" tIns="45925" rIns="91850" bIns="459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27812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:notes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850" tIns="45925" rIns="91850" bIns="459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27812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9:notes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850" tIns="45925" rIns="91850" bIns="459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27812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8:notes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850" tIns="45925" rIns="91850" bIns="459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27812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:notes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850" tIns="45925" rIns="91850" bIns="459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27812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4:notes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850" tIns="45925" rIns="91850" bIns="459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27812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37:notes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850" tIns="45925" rIns="91850" bIns="459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27812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8:notes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850" tIns="45925" rIns="91850" bIns="459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27812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4:notes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850" tIns="45925" rIns="91850" bIns="459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27812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9:notes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850" tIns="45925" rIns="91850" bIns="459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27812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27812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6" name="Google Shape;166;p40:notes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850" tIns="45925" rIns="91850" bIns="459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67" name="Google Shape;167;p40:notes"/>
          <p:cNvSpPr txBox="1">
            <a:spLocks noGrp="1"/>
          </p:cNvSpPr>
          <p:nvPr>
            <p:ph type="sldNum" idx="12"/>
          </p:nvPr>
        </p:nvSpPr>
        <p:spPr>
          <a:xfrm>
            <a:off x="3856738" y="9442154"/>
            <a:ext cx="2950475" cy="49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850" tIns="45925" rIns="91850" bIns="459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21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:notes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850" tIns="45925" rIns="91850" bIns="459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4" name="Google Shape;5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27812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0b9f8f84ed_0_5:notes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850" tIns="45925" rIns="91850" bIns="459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" name="Google Shape;60;g10b9f8f84e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27812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fe774f8b0b_0_0:notes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850" tIns="45925" rIns="91850" bIns="459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gfe774f8b0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27812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0b9f8f84ed_0_15:notes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850" tIns="45925" rIns="91850" bIns="459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g10b9f8f84ed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27812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388af54259_0_5:notes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850" tIns="45925" rIns="91850" bIns="459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g1388af5425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27812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0a732f1c24_0_5:notes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850" tIns="45925" rIns="91850" bIns="459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g10a732f1c24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27812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0b9f8f84ed_0_0:notes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850" tIns="45925" rIns="91850" bIns="459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g10b9f8f84e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27812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41" descr="I:\mydocs\Images\square-background\sra_background_cubes_red_option.jpg"/>
          <p:cNvPicPr preferRelativeResize="0"/>
          <p:nvPr/>
        </p:nvPicPr>
        <p:blipFill rotWithShape="1">
          <a:blip r:embed="rId2">
            <a:alphaModFix/>
          </a:blip>
          <a:srcRect l="8440"/>
          <a:stretch/>
        </p:blipFill>
        <p:spPr>
          <a:xfrm rot="10800000">
            <a:off x="5893984" y="1316765"/>
            <a:ext cx="6298009" cy="55412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41" descr="I:\red-banner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"/>
            <a:ext cx="12192000" cy="13610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41" descr="I:\mydocs\Images\logos\sra-white-logo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552517" y="234952"/>
            <a:ext cx="2207683" cy="882649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41"/>
          <p:cNvSpPr txBox="1">
            <a:spLocks noGrp="1"/>
          </p:cNvSpPr>
          <p:nvPr>
            <p:ph type="ctrTitle"/>
          </p:nvPr>
        </p:nvSpPr>
        <p:spPr>
          <a:xfrm>
            <a:off x="2256367" y="1989140"/>
            <a:ext cx="8925984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6262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1"/>
          <p:cNvSpPr txBox="1">
            <a:spLocks noGrp="1"/>
          </p:cNvSpPr>
          <p:nvPr>
            <p:ph type="subTitle" idx="1"/>
          </p:nvPr>
        </p:nvSpPr>
        <p:spPr>
          <a:xfrm>
            <a:off x="2351620" y="3789363"/>
            <a:ext cx="8832849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  <a:defRPr>
                <a:solidFill>
                  <a:srgbClr val="262626"/>
                </a:solidFill>
              </a:defRPr>
            </a:lvl1pPr>
            <a:lvl2pPr lvl="1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»"/>
              <a:defRPr/>
            </a:lvl9pPr>
          </a:lstStyle>
          <a:p>
            <a:endParaRPr/>
          </a:p>
        </p:txBody>
      </p:sp>
      <p:sp>
        <p:nvSpPr>
          <p:cNvPr id="20" name="Google Shape;20;p41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2"/>
          <p:cNvSpPr txBox="1">
            <a:spLocks noGrp="1"/>
          </p:cNvSpPr>
          <p:nvPr>
            <p:ph type="title"/>
          </p:nvPr>
        </p:nvSpPr>
        <p:spPr>
          <a:xfrm>
            <a:off x="119336" y="44624"/>
            <a:ext cx="6527800" cy="825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2"/>
          <p:cNvSpPr txBox="1">
            <a:spLocks noGrp="1"/>
          </p:cNvSpPr>
          <p:nvPr>
            <p:ph type="body" idx="1"/>
          </p:nvPr>
        </p:nvSpPr>
        <p:spPr>
          <a:xfrm>
            <a:off x="334434" y="1025350"/>
            <a:ext cx="11523133" cy="5716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  <a:defRPr sz="32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  <a:defRPr sz="2933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»"/>
              <a:defRPr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»"/>
              <a:defRPr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»"/>
              <a:defRPr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»"/>
              <a:defRPr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5"/>
          <p:cNvSpPr txBox="1">
            <a:spLocks noGrp="1"/>
          </p:cNvSpPr>
          <p:nvPr>
            <p:ph type="title"/>
          </p:nvPr>
        </p:nvSpPr>
        <p:spPr>
          <a:xfrm>
            <a:off x="119336" y="44624"/>
            <a:ext cx="6527800" cy="825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5"/>
          <p:cNvSpPr txBox="1">
            <a:spLocks noGrp="1"/>
          </p:cNvSpPr>
          <p:nvPr>
            <p:ph type="body" idx="1"/>
          </p:nvPr>
        </p:nvSpPr>
        <p:spPr>
          <a:xfrm>
            <a:off x="119063" y="1047750"/>
            <a:ext cx="11977687" cy="5695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  <a:defRPr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»"/>
              <a:defRPr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»"/>
              <a:defRPr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»"/>
              <a:defRPr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»"/>
              <a:defRPr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9"/>
          <p:cNvSpPr txBox="1">
            <a:spLocks noGrp="1"/>
          </p:cNvSpPr>
          <p:nvPr>
            <p:ph type="title"/>
          </p:nvPr>
        </p:nvSpPr>
        <p:spPr>
          <a:xfrm>
            <a:off x="609603" y="273050"/>
            <a:ext cx="4011084" cy="1162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9"/>
          <p:cNvSpPr txBox="1">
            <a:spLocks noGrp="1"/>
          </p:cNvSpPr>
          <p:nvPr>
            <p:ph type="body" idx="1"/>
          </p:nvPr>
        </p:nvSpPr>
        <p:spPr>
          <a:xfrm>
            <a:off x="4766733" y="273053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1" name="Google Shape;31;p29"/>
          <p:cNvSpPr txBox="1">
            <a:spLocks noGrp="1"/>
          </p:cNvSpPr>
          <p:nvPr>
            <p:ph type="body" idx="2"/>
          </p:nvPr>
        </p:nvSpPr>
        <p:spPr>
          <a:xfrm>
            <a:off x="609603" y="1435103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0"/>
          <p:cNvSpPr txBox="1"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0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5" name="Google Shape;35;p30"/>
          <p:cNvSpPr txBox="1">
            <a:spLocks noGrp="1"/>
          </p:cNvSpPr>
          <p:nvPr>
            <p:ph type="body" idx="1"/>
          </p:nvPr>
        </p:nvSpPr>
        <p:spPr>
          <a:xfrm>
            <a:off x="2389717" y="5367339"/>
            <a:ext cx="7315200" cy="804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1"/>
          <p:cNvSpPr txBox="1">
            <a:spLocks noGrp="1"/>
          </p:cNvSpPr>
          <p:nvPr>
            <p:ph type="title"/>
          </p:nvPr>
        </p:nvSpPr>
        <p:spPr>
          <a:xfrm>
            <a:off x="119336" y="44624"/>
            <a:ext cx="6527800" cy="825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1"/>
          <p:cNvSpPr txBox="1">
            <a:spLocks noGrp="1"/>
          </p:cNvSpPr>
          <p:nvPr>
            <p:ph type="body" idx="1"/>
          </p:nvPr>
        </p:nvSpPr>
        <p:spPr>
          <a:xfrm rot="5400000">
            <a:off x="3237992" y="-1878208"/>
            <a:ext cx="5716018" cy="11523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2"/>
          <p:cNvSpPr txBox="1">
            <a:spLocks noGrp="1"/>
          </p:cNvSpPr>
          <p:nvPr>
            <p:ph type="title"/>
          </p:nvPr>
        </p:nvSpPr>
        <p:spPr>
          <a:xfrm rot="5400000">
            <a:off x="7495385" y="1989933"/>
            <a:ext cx="6256337" cy="25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32"/>
          <p:cNvSpPr txBox="1">
            <a:spLocks noGrp="1"/>
          </p:cNvSpPr>
          <p:nvPr>
            <p:ph type="body" idx="1"/>
          </p:nvPr>
        </p:nvSpPr>
        <p:spPr>
          <a:xfrm rot="5400000">
            <a:off x="2338123" y="-436825"/>
            <a:ext cx="6256337" cy="7380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3" descr="I:\red-banner.jpg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0" y="-27384"/>
            <a:ext cx="12192000" cy="980726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3"/>
          <p:cNvSpPr txBox="1">
            <a:spLocks noGrp="1"/>
          </p:cNvSpPr>
          <p:nvPr>
            <p:ph type="title"/>
          </p:nvPr>
        </p:nvSpPr>
        <p:spPr>
          <a:xfrm>
            <a:off x="119336" y="44624"/>
            <a:ext cx="6527800" cy="825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3"/>
          <p:cNvSpPr txBox="1">
            <a:spLocks noGrp="1"/>
          </p:cNvSpPr>
          <p:nvPr>
            <p:ph type="body" idx="1"/>
          </p:nvPr>
        </p:nvSpPr>
        <p:spPr>
          <a:xfrm>
            <a:off x="334434" y="1025350"/>
            <a:ext cx="11523133" cy="5716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E1B34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E1B34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E1B34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E1B34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E1B34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E1B34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E1B34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E1B34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E1B34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3" name="Google Shape;13;p23" descr="I:\mydocs\Images\logos\sra-white-logo.png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0344472" y="116633"/>
            <a:ext cx="1656184" cy="66215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"/>
          <p:cNvSpPr txBox="1">
            <a:spLocks noGrp="1"/>
          </p:cNvSpPr>
          <p:nvPr>
            <p:ph type="ctrTitle"/>
          </p:nvPr>
        </p:nvSpPr>
        <p:spPr>
          <a:xfrm>
            <a:off x="1463427" y="2203465"/>
            <a:ext cx="8925984" cy="1468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3800" b="1" dirty="0"/>
              <a:t>SQE2 - how the </a:t>
            </a:r>
            <a:br>
              <a:rPr lang="en-GB" sz="3800" b="1" dirty="0"/>
            </a:br>
            <a:r>
              <a:rPr lang="en-GB" sz="3800" b="1" dirty="0"/>
              <a:t>first assessment went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1"/>
          <p:cNvSpPr txBox="1">
            <a:spLocks noGrp="1"/>
          </p:cNvSpPr>
          <p:nvPr>
            <p:ph type="body" idx="1"/>
          </p:nvPr>
        </p:nvSpPr>
        <p:spPr>
          <a:xfrm>
            <a:off x="334434" y="1025350"/>
            <a:ext cx="11523133" cy="5716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0" lvl="0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en-GB" b="1"/>
              <a:t>Overview of SQE2 exams April 2022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sz="3600" b="1"/>
          </a:p>
          <a:p>
            <a:pPr marL="0" lvl="0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en-GB" b="1"/>
              <a:t>Geoff Coombe, SQE Independent Reviewer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7"/>
          <p:cNvSpPr txBox="1">
            <a:spLocks noGrp="1"/>
          </p:cNvSpPr>
          <p:nvPr>
            <p:ph type="title"/>
          </p:nvPr>
        </p:nvSpPr>
        <p:spPr>
          <a:xfrm>
            <a:off x="623393" y="0"/>
            <a:ext cx="729730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Role of independent reviewer</a:t>
            </a:r>
            <a:endParaRPr/>
          </a:p>
        </p:txBody>
      </p:sp>
      <p:sp>
        <p:nvSpPr>
          <p:cNvPr id="104" name="Google Shape;104;p7"/>
          <p:cNvSpPr txBox="1">
            <a:spLocks noGrp="1"/>
          </p:cNvSpPr>
          <p:nvPr>
            <p:ph type="body" idx="1"/>
          </p:nvPr>
        </p:nvSpPr>
        <p:spPr>
          <a:xfrm>
            <a:off x="623393" y="1418127"/>
            <a:ext cx="10111316" cy="447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 b="0" i="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Provide external assurance to SRA and Kaplan that the SQE will deliver outcomes:  </a:t>
            </a:r>
            <a:endParaRPr/>
          </a:p>
          <a:p>
            <a:pPr marL="91440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GB" sz="2133" b="0" i="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Fair</a:t>
            </a:r>
            <a:endParaRPr/>
          </a:p>
          <a:p>
            <a:pPr marL="91440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GB" sz="2133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lang="en-GB" sz="2133" b="0" i="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efensible </a:t>
            </a:r>
            <a:endParaRPr/>
          </a:p>
          <a:p>
            <a:pPr marL="91440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GB" sz="2133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r>
              <a:rPr lang="en-GB" sz="2133" b="0" i="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ommand public confidence</a:t>
            </a:r>
            <a:endParaRPr sz="2133">
              <a:latin typeface="Arial"/>
              <a:ea typeface="Arial"/>
              <a:cs typeface="Arial"/>
              <a:sym typeface="Arial"/>
            </a:endParaRPr>
          </a:p>
          <a:p>
            <a:pPr marL="1371600" lvl="2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/>
          </a:p>
          <a:p>
            <a:pPr marL="1371600" lvl="2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/>
          </a:p>
          <a:p>
            <a:pPr marL="1371600" lvl="2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/>
          </a:p>
          <a:p>
            <a:pPr marL="1371600" lvl="2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/>
          </a:p>
          <a:p>
            <a:pPr marL="1371600" lvl="2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/>
          </a:p>
          <a:p>
            <a:pPr marL="1371600" lvl="2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/>
          </a:p>
          <a:p>
            <a:pPr marL="1371600" lvl="2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/>
          </a:p>
          <a:p>
            <a:pPr marL="1371600" lvl="2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/>
          </a:p>
          <a:p>
            <a:pPr marL="1371600" lvl="2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/>
          </a:p>
          <a:p>
            <a:pPr marL="1219170" lvl="2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>
            <a:spLocks noGrp="1"/>
          </p:cNvSpPr>
          <p:nvPr>
            <p:ph type="title"/>
          </p:nvPr>
        </p:nvSpPr>
        <p:spPr>
          <a:xfrm>
            <a:off x="334433" y="-12677"/>
            <a:ext cx="9816332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i="0"/>
              <a:t>Reviewing the SQE2 – gathering evidence</a:t>
            </a:r>
            <a:endParaRPr/>
          </a:p>
        </p:txBody>
      </p:sp>
      <p:sp>
        <p:nvSpPr>
          <p:cNvPr id="110" name="Google Shape;110;p20"/>
          <p:cNvSpPr txBox="1">
            <a:spLocks noGrp="1"/>
          </p:cNvSpPr>
          <p:nvPr>
            <p:ph type="body" idx="1"/>
          </p:nvPr>
        </p:nvSpPr>
        <p:spPr>
          <a:xfrm>
            <a:off x="334433" y="1450223"/>
            <a:ext cx="11523133" cy="5716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 b="0" i="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Observed training meetings for assessors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sz="2400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lang="en-GB" sz="2400" b="0" i="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eviewed plans and risk assessments for key processes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sz="2400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n-GB" sz="2400" b="0" i="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nterviewed Kaplan and SRA staff before and after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sz="2400" b="0" i="0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 b="0" i="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Observed candidates at different venues – both oral and written exams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sz="2400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lang="en-GB" sz="2400" b="0" i="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eviewed summary management information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2"/>
          <p:cNvSpPr txBox="1">
            <a:spLocks noGrp="1"/>
          </p:cNvSpPr>
          <p:nvPr>
            <p:ph type="title"/>
          </p:nvPr>
        </p:nvSpPr>
        <p:spPr>
          <a:xfrm>
            <a:off x="442609" y="90806"/>
            <a:ext cx="6527800" cy="825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High level conclusions</a:t>
            </a:r>
            <a:endParaRPr/>
          </a:p>
        </p:txBody>
      </p:sp>
      <p:sp>
        <p:nvSpPr>
          <p:cNvPr id="116" name="Google Shape;116;p22"/>
          <p:cNvSpPr txBox="1">
            <a:spLocks noGrp="1"/>
          </p:cNvSpPr>
          <p:nvPr>
            <p:ph type="body" idx="1"/>
          </p:nvPr>
        </p:nvSpPr>
        <p:spPr>
          <a:xfrm>
            <a:off x="442609" y="1410834"/>
            <a:ext cx="11523133" cy="48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Each stage of the exam showed good practice and policies were adhered to, including:</a:t>
            </a:r>
            <a:endParaRPr dirty="0"/>
          </a:p>
          <a:p>
            <a:pPr marL="91440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GB" sz="2200" dirty="0">
                <a:latin typeface="Arial"/>
                <a:ea typeface="Arial"/>
                <a:cs typeface="Arial"/>
                <a:sym typeface="Arial"/>
              </a:rPr>
              <a:t>preparation</a:t>
            </a:r>
            <a:endParaRPr dirty="0"/>
          </a:p>
          <a:p>
            <a:pPr marL="91440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GB" sz="2200" dirty="0">
                <a:latin typeface="Arial"/>
                <a:ea typeface="Arial"/>
                <a:cs typeface="Arial"/>
                <a:sym typeface="Arial"/>
              </a:rPr>
              <a:t>delivery </a:t>
            </a:r>
            <a:endParaRPr dirty="0"/>
          </a:p>
          <a:p>
            <a:pPr marL="91440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GB" sz="2200" dirty="0">
                <a:latin typeface="Arial"/>
                <a:ea typeface="Arial"/>
                <a:cs typeface="Arial"/>
                <a:sym typeface="Arial"/>
              </a:rPr>
              <a:t>processing outcomes</a:t>
            </a:r>
            <a:endParaRPr dirty="0"/>
          </a:p>
          <a:p>
            <a:pPr marL="914400" lvl="1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6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SQE2 is operationally complex</a:t>
            </a:r>
            <a:endParaRPr dirty="0"/>
          </a:p>
          <a:p>
            <a:pPr marL="914400" lvl="1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The psychometric evidence shows the exams delivered well</a:t>
            </a:r>
            <a:endParaRPr dirty="0"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dirty="0"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9"/>
          <p:cNvSpPr txBox="1">
            <a:spLocks noGrp="1"/>
          </p:cNvSpPr>
          <p:nvPr>
            <p:ph type="title"/>
          </p:nvPr>
        </p:nvSpPr>
        <p:spPr>
          <a:xfrm>
            <a:off x="329267" y="72333"/>
            <a:ext cx="6527800" cy="825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High level conclusions</a:t>
            </a:r>
            <a:endParaRPr/>
          </a:p>
        </p:txBody>
      </p:sp>
      <p:sp>
        <p:nvSpPr>
          <p:cNvPr id="122" name="Google Shape;122;p9"/>
          <p:cNvSpPr txBox="1">
            <a:spLocks noGrp="1"/>
          </p:cNvSpPr>
          <p:nvPr>
            <p:ph type="body" idx="1"/>
          </p:nvPr>
        </p:nvSpPr>
        <p:spPr>
          <a:xfrm>
            <a:off x="329267" y="1420070"/>
            <a:ext cx="11523133" cy="48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/>
              <a:t>There is a thorough lessons learned process - minor but important improvements for future sittings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sz="2400"/>
          </a:p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/>
              <a:t>The process for determining the pass boundaries was carefully considered and effective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sz="2400"/>
          </a:p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/>
              <a:t>Prior educational attainment remains the most reliable predictor of SQE2 outcomes (as it did for SQE1)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8"/>
          <p:cNvSpPr txBox="1">
            <a:spLocks noGrp="1"/>
          </p:cNvSpPr>
          <p:nvPr>
            <p:ph type="title"/>
          </p:nvPr>
        </p:nvSpPr>
        <p:spPr>
          <a:xfrm>
            <a:off x="442609" y="81570"/>
            <a:ext cx="6527800" cy="825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High level conclusions</a:t>
            </a:r>
            <a:endParaRPr/>
          </a:p>
        </p:txBody>
      </p:sp>
      <p:sp>
        <p:nvSpPr>
          <p:cNvPr id="128" name="Google Shape;128;p8"/>
          <p:cNvSpPr txBox="1">
            <a:spLocks noGrp="1"/>
          </p:cNvSpPr>
          <p:nvPr>
            <p:ph type="body" idx="1"/>
          </p:nvPr>
        </p:nvSpPr>
        <p:spPr>
          <a:xfrm>
            <a:off x="334433" y="1420069"/>
            <a:ext cx="11523133" cy="48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/>
              <a:t>There were differences in outcomes by demographic group, including white candidates achieving a higher pass rate than other ethnic groups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sz="2400"/>
          </a:p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/>
              <a:t>This does not mean the assessment was unfair and good safeguards in place to avoid unintended bias, including:  </a:t>
            </a:r>
            <a:endParaRPr/>
          </a:p>
          <a:p>
            <a:pPr marL="91440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GB" sz="2400"/>
              <a:t>anonymised marking of written papers </a:t>
            </a:r>
            <a:endParaRPr/>
          </a:p>
          <a:p>
            <a:pPr marL="91440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GB" sz="2400"/>
              <a:t>training for assessment writers and oral exam assessors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"/>
          <p:cNvSpPr txBox="1">
            <a:spLocks noGrp="1"/>
          </p:cNvSpPr>
          <p:nvPr>
            <p:ph type="body" idx="1"/>
          </p:nvPr>
        </p:nvSpPr>
        <p:spPr>
          <a:xfrm>
            <a:off x="334434" y="1025350"/>
            <a:ext cx="11523133" cy="5716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en-GB" b="1" dirty="0"/>
              <a:t>Zoe Robinson, </a:t>
            </a: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en-GB" b="1" dirty="0"/>
              <a:t>Director of Qualifications, Kaplan</a:t>
            </a:r>
          </a:p>
          <a:p>
            <a:pPr marL="0" lvl="0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lang="en-GB" b="1" dirty="0"/>
          </a:p>
          <a:p>
            <a:pPr marL="0" lvl="0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en-GB" b="1" dirty="0"/>
              <a:t>Tracyann Tweedie, </a:t>
            </a:r>
            <a:endParaRPr lang="en-GB" dirty="0"/>
          </a:p>
          <a:p>
            <a:pPr marL="0" lvl="0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en-GB" b="1" dirty="0"/>
              <a:t>Academic Head of SQE2, Kaplan</a:t>
            </a: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4"/>
          <p:cNvSpPr txBox="1">
            <a:spLocks noGrp="1"/>
          </p:cNvSpPr>
          <p:nvPr>
            <p:ph type="title"/>
          </p:nvPr>
        </p:nvSpPr>
        <p:spPr>
          <a:xfrm>
            <a:off x="442609" y="81570"/>
            <a:ext cx="6527800" cy="825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SQE2 marks</a:t>
            </a:r>
            <a:endParaRPr/>
          </a:p>
        </p:txBody>
      </p:sp>
      <p:sp>
        <p:nvSpPr>
          <p:cNvPr id="144" name="Google Shape;144;p34"/>
          <p:cNvSpPr/>
          <p:nvPr/>
        </p:nvSpPr>
        <p:spPr>
          <a:xfrm>
            <a:off x="-3601925" y="-96625"/>
            <a:ext cx="19396430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5" name="Google Shape;145;p34"/>
          <p:cNvGraphicFramePr/>
          <p:nvPr>
            <p:extLst>
              <p:ext uri="{D42A27DB-BD31-4B8C-83A1-F6EECF244321}">
                <p14:modId xmlns:p14="http://schemas.microsoft.com/office/powerpoint/2010/main" val="1187356623"/>
              </p:ext>
            </p:extLst>
          </p:nvPr>
        </p:nvGraphicFramePr>
        <p:xfrm>
          <a:off x="335252" y="2063215"/>
          <a:ext cx="11522075" cy="3434080"/>
        </p:xfrm>
        <a:graphic>
          <a:graphicData uri="http://schemas.openxmlformats.org/drawingml/2006/table">
            <a:tbl>
              <a:tblPr firstRow="1" bandRow="1">
                <a:noFill/>
                <a:tableStyleId>{994B63EB-E3A5-4821-8F09-1DF119F6812B}</a:tableStyleId>
              </a:tblPr>
              <a:tblGrid>
                <a:gridCol w="1920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0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7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3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26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2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1" i="0" u="none" strike="noStrike" cap="none" dirty="0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Sitting </a:t>
                      </a:r>
                      <a:endParaRPr sz="2400" u="none" strike="noStrike" cap="none" dirty="0"/>
                    </a:p>
                  </a:txBody>
                  <a:tcPr marL="63500" marR="63500" marT="63500" marB="63500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1" i="0" u="none" strike="noStrike" cap="none" dirty="0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Oral sitting 1 </a:t>
                      </a:r>
                      <a:endParaRPr sz="2400" b="1" i="0" u="none" strike="noStrike" cap="none" dirty="0">
                        <a:solidFill>
                          <a:srgbClr val="22222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1" i="0" u="none" strike="noStrike" cap="none" dirty="0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(19-20 April)</a:t>
                      </a:r>
                      <a:endParaRPr sz="2400" b="1" u="none" strike="noStrike" cap="none" dirty="0"/>
                    </a:p>
                  </a:txBody>
                  <a:tcPr marL="63500" marR="63500" marT="63500" marB="63500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1" i="0" u="none" strike="noStrike" cap="none" dirty="0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Oral sitting 2 </a:t>
                      </a:r>
                      <a:endParaRPr sz="2400" b="1" i="0" u="none" strike="noStrike" cap="none" dirty="0">
                        <a:solidFill>
                          <a:srgbClr val="22222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1" i="0" u="none" strike="noStrike" cap="none" dirty="0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(21-22 April)</a:t>
                      </a:r>
                      <a:endParaRPr sz="2400" b="1" u="none" strike="noStrike" cap="none" dirty="0"/>
                    </a:p>
                  </a:txBody>
                  <a:tcPr marL="63500" marR="63500" marT="63500" marB="63500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1" i="0" u="none" strike="noStrike" cap="none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Oral sitting 3 </a:t>
                      </a:r>
                      <a:endParaRPr sz="2400" b="1" i="0" u="none" strike="noStrike" cap="none">
                        <a:solidFill>
                          <a:srgbClr val="22222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1" i="0" u="none" strike="noStrike" cap="none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(26-27 April)</a:t>
                      </a:r>
                      <a:endParaRPr sz="2400" b="1" u="none" strike="noStrike" cap="none"/>
                    </a:p>
                  </a:txBody>
                  <a:tcPr marL="63500" marR="63500" marT="63500" marB="63500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1" i="0" u="none" strike="noStrike" cap="none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Oral sitting 4 </a:t>
                      </a:r>
                      <a:endParaRPr sz="2400" b="1" i="0" u="none" strike="noStrike" cap="none">
                        <a:solidFill>
                          <a:srgbClr val="22222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1" i="0" u="none" strike="noStrike" cap="none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(28-29 April) </a:t>
                      </a:r>
                      <a:endParaRPr sz="2400" b="1" u="none" strike="noStrike" cap="none"/>
                    </a:p>
                  </a:txBody>
                  <a:tcPr marL="63500" marR="63500" marT="63500" marB="63500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1" i="0" u="none" strike="noStrike" cap="none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Overall</a:t>
                      </a:r>
                      <a:endParaRPr sz="2400" b="1" u="none" strike="noStrike" cap="none"/>
                    </a:p>
                  </a:txBody>
                  <a:tcPr marL="63500" marR="63500" marT="63500" marB="63500"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1" i="0" u="none" strike="noStrike" cap="none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Candidates sitting </a:t>
                      </a:r>
                      <a:endParaRPr sz="2400" u="none" strike="noStrike" cap="none"/>
                    </a:p>
                  </a:txBody>
                  <a:tcPr marL="63500" marR="63500" marT="63500" marB="63500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0" i="0" u="none" strike="noStrike" cap="none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326</a:t>
                      </a:r>
                      <a:endParaRPr sz="2400" u="none" strike="noStrike" cap="none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0" i="0" u="none" strike="noStrike" cap="none" dirty="0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251</a:t>
                      </a:r>
                      <a:endParaRPr sz="2400" u="none" strike="noStrike" cap="none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0" i="0" u="none" strike="noStrike" cap="none" dirty="0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63</a:t>
                      </a:r>
                      <a:endParaRPr sz="2400" u="none" strike="noStrike" cap="none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0" i="0" u="none" strike="noStrike" cap="none" dirty="0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86</a:t>
                      </a:r>
                      <a:endParaRPr sz="2400" u="none" strike="noStrike" cap="none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0" i="0" u="none" strike="noStrike" cap="none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726</a:t>
                      </a:r>
                      <a:endParaRPr sz="2400" u="none" strike="noStrike" cap="none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1" i="0" u="none" strike="noStrike" cap="none" dirty="0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Pass mark </a:t>
                      </a:r>
                      <a:endParaRPr sz="2400" b="1" i="0" u="none" strike="noStrike" cap="none" dirty="0">
                        <a:solidFill>
                          <a:srgbClr val="22222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u="none" strike="noStrike" cap="none" dirty="0"/>
                    </a:p>
                  </a:txBody>
                  <a:tcPr marL="63500" marR="63500" marT="63500" marB="63500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0" i="0" u="none" strike="noStrike" cap="none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66%</a:t>
                      </a:r>
                      <a:endParaRPr sz="2400" u="none" strike="noStrike" cap="none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0" i="0" u="none" strike="noStrike" cap="none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66%</a:t>
                      </a:r>
                      <a:endParaRPr sz="2400" u="none" strike="noStrike" cap="none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0" i="0" u="none" strike="noStrike" cap="none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65%</a:t>
                      </a:r>
                      <a:endParaRPr sz="2400" u="none" strike="noStrike" cap="none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0" i="0" u="none" strike="noStrike" cap="none" dirty="0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66%</a:t>
                      </a:r>
                      <a:endParaRPr sz="2400" u="none" strike="noStrike" cap="none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0" i="0" u="none" strike="noStrike" cap="none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</a:t>
                      </a:r>
                      <a:endParaRPr sz="2400" u="none" strike="noStrike" cap="none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1" i="0" u="none" strike="noStrike" cap="none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Pass rate </a:t>
                      </a:r>
                      <a:endParaRPr sz="2400" u="none" strike="noStrike" cap="none"/>
                    </a:p>
                  </a:txBody>
                  <a:tcPr marL="63500" marR="63500" marT="63500" marB="63500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0" i="0" u="none" strike="noStrike" cap="none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77%</a:t>
                      </a:r>
                      <a:endParaRPr sz="2400" u="none" strike="noStrike" cap="none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0" i="0" u="none" strike="noStrike" cap="none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79%</a:t>
                      </a:r>
                      <a:endParaRPr sz="2400" u="none" strike="noStrike" cap="none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0" i="0" u="none" strike="noStrike" cap="none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79%</a:t>
                      </a:r>
                      <a:endParaRPr sz="2400" u="none" strike="noStrike" cap="none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0" i="0" u="none" strike="noStrike" cap="none" dirty="0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70%</a:t>
                      </a:r>
                      <a:endParaRPr sz="2400" u="none" strike="noStrike" cap="none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0" i="0" u="none" strike="noStrike" cap="none" dirty="0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77% overall</a:t>
                      </a:r>
                      <a:endParaRPr sz="2400" u="none" strike="noStrike" cap="none"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7"/>
          <p:cNvSpPr txBox="1">
            <a:spLocks noGrp="1"/>
          </p:cNvSpPr>
          <p:nvPr>
            <p:ph type="title"/>
          </p:nvPr>
        </p:nvSpPr>
        <p:spPr>
          <a:xfrm>
            <a:off x="442609" y="81570"/>
            <a:ext cx="6527800" cy="825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SQE2 marks explained </a:t>
            </a:r>
            <a:endParaRPr/>
          </a:p>
        </p:txBody>
      </p:sp>
      <p:pic>
        <p:nvPicPr>
          <p:cNvPr id="151" name="Google Shape;151;p37" descr="https://lh4.googleusercontent.com/K7mPKJiNElwUbLQesUGvbdOIc-7oOQPeBa0wD87G9hLoaPIK_Zer5ntQnWllpvR5FF2rHi5wyRZVP8BZ0Bq1lNHuoDESLRLWBZsK0eu065M1DMb1smL-74zT72tpcrIL-rQhojyUc7ehxAfjXuMVJZXMwaR0Std44blDLUkb_lnKKD_hzrxBsmpgTw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703466" y="989964"/>
            <a:ext cx="7536468" cy="58680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8"/>
          <p:cNvSpPr txBox="1">
            <a:spLocks noGrp="1"/>
          </p:cNvSpPr>
          <p:nvPr>
            <p:ph type="title"/>
          </p:nvPr>
        </p:nvSpPr>
        <p:spPr>
          <a:xfrm>
            <a:off x="442609" y="81570"/>
            <a:ext cx="6527800" cy="825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SQE2 marks</a:t>
            </a:r>
            <a:endParaRPr/>
          </a:p>
        </p:txBody>
      </p:sp>
      <p:pic>
        <p:nvPicPr>
          <p:cNvPr id="157" name="Google Shape;157;p38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969935" y="1025525"/>
            <a:ext cx="10252130" cy="57165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>
            <a:spLocks noGrp="1"/>
          </p:cNvSpPr>
          <p:nvPr>
            <p:ph type="body" idx="1"/>
          </p:nvPr>
        </p:nvSpPr>
        <p:spPr>
          <a:xfrm>
            <a:off x="334434" y="1025350"/>
            <a:ext cx="11523133" cy="5716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en-GB" b="1" dirty="0"/>
              <a:t>Julie Swan, </a:t>
            </a: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en-GB" b="1" dirty="0"/>
              <a:t>Director of Education and Training, SRA 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9"/>
          <p:cNvSpPr txBox="1">
            <a:spLocks noGrp="1"/>
          </p:cNvSpPr>
          <p:nvPr>
            <p:ph type="title"/>
          </p:nvPr>
        </p:nvSpPr>
        <p:spPr>
          <a:xfrm>
            <a:off x="442609" y="81570"/>
            <a:ext cx="6527800" cy="825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SQE key dates </a:t>
            </a:r>
            <a:endParaRPr/>
          </a:p>
        </p:txBody>
      </p:sp>
      <p:sp>
        <p:nvSpPr>
          <p:cNvPr id="163" name="Google Shape;163;p39"/>
          <p:cNvSpPr txBox="1">
            <a:spLocks noGrp="1"/>
          </p:cNvSpPr>
          <p:nvPr>
            <p:ph type="body" idx="1"/>
          </p:nvPr>
        </p:nvSpPr>
        <p:spPr>
          <a:xfrm>
            <a:off x="334433" y="1465635"/>
            <a:ext cx="11523133" cy="5046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 dirty="0"/>
              <a:t>Upcoming assessments</a:t>
            </a:r>
            <a:endParaRPr sz="2400" dirty="0"/>
          </a:p>
          <a:p>
            <a:pPr marL="91440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–"/>
            </a:pPr>
            <a:r>
              <a:rPr lang="en-GB" sz="2200" dirty="0"/>
              <a:t>October 2022 - second sitting of SQE2</a:t>
            </a:r>
            <a:endParaRPr sz="2200" dirty="0"/>
          </a:p>
          <a:p>
            <a:pPr marL="91440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–"/>
            </a:pPr>
            <a:r>
              <a:rPr lang="en-GB" sz="2200" dirty="0"/>
              <a:t>January 2023 </a:t>
            </a:r>
            <a:r>
              <a:rPr lang="en-GB" sz="2200"/>
              <a:t>- third </a:t>
            </a:r>
            <a:r>
              <a:rPr lang="en-GB" sz="2200" dirty="0"/>
              <a:t>sitting of SQE1</a:t>
            </a:r>
            <a:endParaRPr sz="2200" dirty="0"/>
          </a:p>
          <a:p>
            <a:pPr marL="91440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–"/>
            </a:pPr>
            <a:r>
              <a:rPr lang="en-GB" sz="2200" dirty="0"/>
              <a:t>From April 2023 - SQE2 assessments every quarter</a:t>
            </a:r>
          </a:p>
          <a:p>
            <a:pPr marL="91440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–"/>
            </a:pPr>
            <a:endParaRPr sz="2200" dirty="0"/>
          </a:p>
          <a:p>
            <a:pPr marL="457200" lvl="0" indent="-40640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 dirty="0"/>
              <a:t>Other elements</a:t>
            </a:r>
            <a:endParaRPr sz="2400" dirty="0"/>
          </a:p>
          <a:p>
            <a:pPr marL="914400" lvl="1" indent="-381000" algn="l" rtl="0"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GB" sz="2200" dirty="0"/>
              <a:t>EDI candidate survey questions update - before the end of 2022</a:t>
            </a:r>
            <a:endParaRPr sz="2200" dirty="0"/>
          </a:p>
          <a:p>
            <a:pPr marL="914400" lvl="1" indent="-381000" algn="l" rtl="0"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GB" sz="2200" dirty="0"/>
              <a:t>Q1 2023 - FLK annual review process</a:t>
            </a:r>
            <a:endParaRPr sz="2200" dirty="0"/>
          </a:p>
          <a:p>
            <a:pPr marL="91440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–"/>
            </a:pPr>
            <a:r>
              <a:rPr lang="en-GB" sz="2200" dirty="0"/>
              <a:t>Spring 2023 - SQE annual report published</a:t>
            </a:r>
            <a:endParaRPr sz="2200" dirty="0"/>
          </a:p>
          <a:p>
            <a:pPr marL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40"/>
          <p:cNvSpPr txBox="1">
            <a:spLocks noGrp="1"/>
          </p:cNvSpPr>
          <p:nvPr>
            <p:ph type="title"/>
          </p:nvPr>
        </p:nvSpPr>
        <p:spPr>
          <a:xfrm>
            <a:off x="507999" y="-69628"/>
            <a:ext cx="9861284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Keep in touch</a:t>
            </a:r>
            <a:endParaRPr/>
          </a:p>
        </p:txBody>
      </p:sp>
      <p:sp>
        <p:nvSpPr>
          <p:cNvPr id="170" name="Google Shape;170;p40"/>
          <p:cNvSpPr txBox="1"/>
          <p:nvPr/>
        </p:nvSpPr>
        <p:spPr>
          <a:xfrm>
            <a:off x="1650589" y="1917169"/>
            <a:ext cx="8579695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Send your queries to </a:t>
            </a:r>
            <a:r>
              <a:rPr lang="en-GB" sz="2400" b="0" i="0" u="none" strike="noStrike" cap="none" dirty="0">
                <a:solidFill>
                  <a:srgbClr val="B10035"/>
                </a:solidFill>
                <a:latin typeface="Arial"/>
                <a:ea typeface="Arial"/>
                <a:cs typeface="Arial"/>
                <a:sym typeface="Arial"/>
              </a:rPr>
              <a:t>contactcentre@sra.org.uk</a:t>
            </a:r>
            <a:endParaRPr sz="2400" dirty="0"/>
          </a:p>
        </p:txBody>
      </p:sp>
      <p:sp>
        <p:nvSpPr>
          <p:cNvPr id="171" name="Google Shape;171;p40"/>
          <p:cNvSpPr txBox="1"/>
          <p:nvPr/>
        </p:nvSpPr>
        <p:spPr>
          <a:xfrm>
            <a:off x="1650588" y="4176874"/>
            <a:ext cx="9909973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SQE assessment </a:t>
            </a:r>
            <a:r>
              <a:rPr lang="en-GB" sz="2400" b="0" i="0" u="none" strike="noStrike" cap="none" dirty="0">
                <a:solidFill>
                  <a:srgbClr val="B10035"/>
                </a:solidFill>
                <a:latin typeface="Arial"/>
                <a:ea typeface="Arial"/>
                <a:cs typeface="Arial"/>
                <a:sym typeface="Arial"/>
              </a:rPr>
              <a:t>sqe.sra.org.uk </a:t>
            </a: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/ SQE route </a:t>
            </a:r>
            <a:r>
              <a:rPr lang="en-GB" sz="2400" b="0" i="0" u="none" strike="noStrike" cap="none" dirty="0">
                <a:solidFill>
                  <a:srgbClr val="B10035"/>
                </a:solidFill>
                <a:latin typeface="Arial"/>
                <a:ea typeface="Arial"/>
                <a:cs typeface="Arial"/>
                <a:sym typeface="Arial"/>
              </a:rPr>
              <a:t>sra.org.uk/sqe </a:t>
            </a:r>
            <a:endParaRPr sz="2400" dirty="0"/>
          </a:p>
        </p:txBody>
      </p:sp>
      <p:sp>
        <p:nvSpPr>
          <p:cNvPr id="172" name="Google Shape;172;p40"/>
          <p:cNvSpPr txBox="1"/>
          <p:nvPr/>
        </p:nvSpPr>
        <p:spPr>
          <a:xfrm>
            <a:off x="1676984" y="2984983"/>
            <a:ext cx="6491819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Join our SQE </a:t>
            </a:r>
            <a:r>
              <a:rPr lang="en-GB" sz="2400" b="0" i="0" u="none" strike="noStrike" cap="none" dirty="0">
                <a:solidFill>
                  <a:srgbClr val="B10035"/>
                </a:solidFill>
                <a:latin typeface="Arial"/>
                <a:ea typeface="Arial"/>
                <a:cs typeface="Arial"/>
                <a:sym typeface="Arial"/>
              </a:rPr>
              <a:t>LinkedIn group</a:t>
            </a:r>
            <a:endParaRPr sz="2400" dirty="0"/>
          </a:p>
        </p:txBody>
      </p:sp>
      <p:pic>
        <p:nvPicPr>
          <p:cNvPr id="173" name="Google Shape;173;p40" descr="Connection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2295" y="2829224"/>
            <a:ext cx="865515" cy="8655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40" descr="Email with solid fill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2295" y="1693587"/>
            <a:ext cx="777579" cy="77757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40" descr="Laptop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52295" y="4021115"/>
            <a:ext cx="865515" cy="8655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40" descr="World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07999" y="5164413"/>
            <a:ext cx="954107" cy="954107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40"/>
          <p:cNvSpPr txBox="1"/>
          <p:nvPr/>
        </p:nvSpPr>
        <p:spPr>
          <a:xfrm>
            <a:off x="1650588" y="5400106"/>
            <a:ext cx="7930835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SQE Update bulletin </a:t>
            </a:r>
            <a:r>
              <a:rPr lang="en-GB" sz="2400" b="0" i="0" u="none" strike="noStrike" cap="none" dirty="0">
                <a:solidFill>
                  <a:srgbClr val="B10035"/>
                </a:solidFill>
                <a:latin typeface="Arial"/>
                <a:ea typeface="Arial"/>
                <a:cs typeface="Arial"/>
                <a:sym typeface="Arial"/>
              </a:rPr>
              <a:t>sra.org.uk/sqeupdate </a:t>
            </a:r>
            <a:endParaRPr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"/>
          <p:cNvSpPr txBox="1">
            <a:spLocks noGrp="1"/>
          </p:cNvSpPr>
          <p:nvPr>
            <p:ph type="title"/>
          </p:nvPr>
        </p:nvSpPr>
        <p:spPr>
          <a:xfrm>
            <a:off x="572653" y="1410"/>
            <a:ext cx="9384882" cy="825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Overview – SQE2 first sitting (April 2022)</a:t>
            </a:r>
            <a:endParaRPr/>
          </a:p>
        </p:txBody>
      </p:sp>
      <p:sp>
        <p:nvSpPr>
          <p:cNvPr id="57" name="Google Shape;57;p2"/>
          <p:cNvSpPr txBox="1">
            <a:spLocks noGrp="1"/>
          </p:cNvSpPr>
          <p:nvPr>
            <p:ph type="body" idx="1"/>
          </p:nvPr>
        </p:nvSpPr>
        <p:spPr>
          <a:xfrm>
            <a:off x="572654" y="1468581"/>
            <a:ext cx="10640291" cy="4562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GB" sz="2400"/>
              <a:t>Written assessments taken in 86 test centres across 24 countries – 12 written assessments (stations)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400"/>
          </a:p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GB" sz="2400"/>
              <a:t>Oral assessments taken in 4 centres in England and Wales – 4 oral assessments (stations)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400"/>
          </a:p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GB" sz="2400"/>
              <a:t>Oral assessments taken on 4 different days – 4 </a:t>
            </a:r>
            <a:r>
              <a:rPr lang="en-GB" sz="240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‘runs’ </a:t>
            </a:r>
            <a:r>
              <a:rPr lang="en-GB" sz="2400"/>
              <a:t>- using different tasks with pass marks set for each </a:t>
            </a:r>
            <a:r>
              <a:rPr lang="en-GB" sz="240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run </a:t>
            </a:r>
            <a:r>
              <a:rPr lang="en-GB" sz="2400"/>
              <a:t>so that candidates on different days were not advantaged/disadvantaged 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000"/>
          </a:p>
          <a:p>
            <a:pPr marL="5080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sz="2000"/>
          </a:p>
          <a:p>
            <a:pPr marL="53340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600"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000"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000"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000"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0b9f8f84ed_0_5"/>
          <p:cNvSpPr txBox="1">
            <a:spLocks noGrp="1"/>
          </p:cNvSpPr>
          <p:nvPr>
            <p:ph type="title"/>
          </p:nvPr>
        </p:nvSpPr>
        <p:spPr>
          <a:xfrm>
            <a:off x="524163" y="0"/>
            <a:ext cx="9443764" cy="825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Overview – SQE2 first sitting April 2022</a:t>
            </a:r>
            <a:endParaRPr/>
          </a:p>
        </p:txBody>
      </p:sp>
      <p:sp>
        <p:nvSpPr>
          <p:cNvPr id="63" name="Google Shape;63;g10b9f8f84ed_0_5"/>
          <p:cNvSpPr txBox="1">
            <a:spLocks noGrp="1"/>
          </p:cNvSpPr>
          <p:nvPr>
            <p:ph type="body" idx="1"/>
          </p:nvPr>
        </p:nvSpPr>
        <p:spPr>
          <a:xfrm>
            <a:off x="524163" y="1551998"/>
            <a:ext cx="10993582" cy="4322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GB" sz="2400"/>
              <a:t>726 candidates received results on 25 August 2022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400"/>
          </a:p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GB" sz="2400"/>
              <a:t>390 candidates will qualify under the transitional arrangements and so did not take SQE1 (LPC and QLTS MCT candidates)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400"/>
          </a:p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GB" sz="2400"/>
              <a:t>All other candidates had to pass SQE1 before sitting SQE2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400"/>
          </a:p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GB" sz="2400"/>
              <a:t>Indications that this first cohort was atypical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400"/>
          </a:p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GB" sz="2400"/>
              <a:t>22 apprentices took the assessment</a:t>
            </a:r>
            <a:endParaRPr/>
          </a:p>
          <a:p>
            <a:pPr marL="5080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sz="2000"/>
          </a:p>
          <a:p>
            <a:pPr marL="53340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sz="1600"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000"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000"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000"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fe774f8b0b_0_0"/>
          <p:cNvSpPr txBox="1">
            <a:spLocks noGrp="1"/>
          </p:cNvSpPr>
          <p:nvPr>
            <p:ph type="title"/>
          </p:nvPr>
        </p:nvSpPr>
        <p:spPr>
          <a:xfrm>
            <a:off x="304800" y="38356"/>
            <a:ext cx="6527800" cy="825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Outcomes</a:t>
            </a:r>
            <a:endParaRPr/>
          </a:p>
        </p:txBody>
      </p:sp>
      <p:sp>
        <p:nvSpPr>
          <p:cNvPr id="69" name="Google Shape;69;gfe774f8b0b_0_0"/>
          <p:cNvSpPr txBox="1">
            <a:spLocks noGrp="1"/>
          </p:cNvSpPr>
          <p:nvPr>
            <p:ph type="body" idx="1"/>
          </p:nvPr>
        </p:nvSpPr>
        <p:spPr>
          <a:xfrm>
            <a:off x="304800" y="1477817"/>
            <a:ext cx="11194472" cy="4516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/>
              <a:t>Overall pass rate 77% (53% pass rate for November 2021 SQE1)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sz="2400"/>
          </a:p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/>
              <a:t>Higher a candidate’s degree classification, the better they performed</a:t>
            </a:r>
            <a:endParaRPr/>
          </a:p>
          <a:p>
            <a:pPr marL="914400" lvl="1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/>
          </a:p>
          <a:p>
            <a:pPr marL="45720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GB"/>
              <a:t>Higher a candidate’s SQE1 mark, the better they performed</a:t>
            </a:r>
            <a:endParaRPr/>
          </a:p>
          <a:p>
            <a:pPr marL="457200" lvl="1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800"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0b9f8f84ed_0_15"/>
          <p:cNvSpPr txBox="1">
            <a:spLocks noGrp="1"/>
          </p:cNvSpPr>
          <p:nvPr>
            <p:ph type="title"/>
          </p:nvPr>
        </p:nvSpPr>
        <p:spPr>
          <a:xfrm>
            <a:off x="295564" y="56829"/>
            <a:ext cx="6527800" cy="825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Outcomes</a:t>
            </a:r>
            <a:endParaRPr/>
          </a:p>
        </p:txBody>
      </p:sp>
      <p:sp>
        <p:nvSpPr>
          <p:cNvPr id="75" name="Google Shape;75;g10b9f8f84ed_0_15"/>
          <p:cNvSpPr txBox="1">
            <a:spLocks noGrp="1"/>
          </p:cNvSpPr>
          <p:nvPr>
            <p:ph type="body" idx="1"/>
          </p:nvPr>
        </p:nvSpPr>
        <p:spPr>
          <a:xfrm>
            <a:off x="295564" y="1477817"/>
            <a:ext cx="11194472" cy="4516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GB" dirty="0"/>
              <a:t>Those that had done some </a:t>
            </a:r>
            <a:r>
              <a:rPr lang="en-GB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qualifying work experience</a:t>
            </a:r>
            <a:r>
              <a:rPr lang="en-GB" dirty="0"/>
              <a:t> performed better than those who told us they hadn’t</a:t>
            </a:r>
            <a:endParaRPr dirty="0"/>
          </a:p>
          <a:p>
            <a:pPr marL="457200" lvl="1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dirty="0"/>
          </a:p>
          <a:p>
            <a:pPr marL="45720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GB" dirty="0"/>
              <a:t>Candidates performed better in advocacy, interview/attendance note and legal research tasks than in legal drafting, legal writing and case and matter analysis</a:t>
            </a:r>
            <a:endParaRPr dirty="0"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1388af54259_0_5"/>
          <p:cNvSpPr txBox="1">
            <a:spLocks noGrp="1"/>
          </p:cNvSpPr>
          <p:nvPr>
            <p:ph type="title"/>
          </p:nvPr>
        </p:nvSpPr>
        <p:spPr>
          <a:xfrm>
            <a:off x="314036" y="103011"/>
            <a:ext cx="6527800" cy="825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Demographics</a:t>
            </a:r>
            <a:endParaRPr/>
          </a:p>
        </p:txBody>
      </p:sp>
      <p:sp>
        <p:nvSpPr>
          <p:cNvPr id="81" name="Google Shape;81;g1388af54259_0_5"/>
          <p:cNvSpPr txBox="1">
            <a:spLocks noGrp="1"/>
          </p:cNvSpPr>
          <p:nvPr>
            <p:ph type="body" idx="1"/>
          </p:nvPr>
        </p:nvSpPr>
        <p:spPr>
          <a:xfrm>
            <a:off x="314036" y="1444914"/>
            <a:ext cx="11320895" cy="4484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/>
              <a:t>79% of females and 75% males passed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sz="2400"/>
          </a:p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/>
              <a:t>92% of candidates who told us they had a disability passed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sz="2400"/>
          </a:p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/>
              <a:t>Apprentices had a very high pass rate</a:t>
            </a:r>
            <a:endParaRPr/>
          </a:p>
          <a:p>
            <a:pPr marL="914400" lvl="1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0a732f1c24_0_5"/>
          <p:cNvSpPr txBox="1">
            <a:spLocks noGrp="1"/>
          </p:cNvSpPr>
          <p:nvPr>
            <p:ph type="title"/>
          </p:nvPr>
        </p:nvSpPr>
        <p:spPr>
          <a:xfrm>
            <a:off x="563418" y="0"/>
            <a:ext cx="6527800" cy="825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Demographics</a:t>
            </a:r>
            <a:endParaRPr/>
          </a:p>
        </p:txBody>
      </p:sp>
      <p:sp>
        <p:nvSpPr>
          <p:cNvPr id="87" name="Google Shape;87;g10a732f1c24_0_5"/>
          <p:cNvSpPr txBox="1">
            <a:spLocks noGrp="1"/>
          </p:cNvSpPr>
          <p:nvPr>
            <p:ph type="body" idx="1"/>
          </p:nvPr>
        </p:nvSpPr>
        <p:spPr>
          <a:xfrm>
            <a:off x="563418" y="1431636"/>
            <a:ext cx="11468677" cy="4525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/>
              <a:t>Overall pass rates varied by ethnicity: 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/>
          </a:p>
          <a:p>
            <a:pPr marL="91440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GB" sz="2200"/>
              <a:t>72% Asian/British Asian candidates</a:t>
            </a:r>
            <a:endParaRPr/>
          </a:p>
          <a:p>
            <a:pPr marL="91440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GB" sz="2200"/>
              <a:t>53% Black/Black British candidates</a:t>
            </a:r>
            <a:endParaRPr/>
          </a:p>
          <a:p>
            <a:pPr marL="91440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GB" sz="2200"/>
              <a:t>55% candidates who declared ‘other’</a:t>
            </a:r>
            <a:endParaRPr/>
          </a:p>
          <a:p>
            <a:pPr marL="91440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GB" sz="2200"/>
              <a:t>76% candidates who preferred not to say</a:t>
            </a:r>
            <a:endParaRPr/>
          </a:p>
          <a:p>
            <a:pPr marL="91440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GB" sz="2200"/>
              <a:t>92% mixed/multiple ethnic groups candidates</a:t>
            </a:r>
            <a:endParaRPr/>
          </a:p>
          <a:p>
            <a:pPr marL="91440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GB" sz="2200"/>
              <a:t>85% white candidates</a:t>
            </a:r>
            <a:endParaRPr/>
          </a:p>
          <a:p>
            <a:pPr marL="914400" lvl="1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/>
          </a:p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GB" sz="2200"/>
              <a:t>There is no evidence that the questions/tasks were biased</a:t>
            </a:r>
            <a:endParaRPr/>
          </a:p>
          <a:p>
            <a:pPr marL="914400" lvl="1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0b9f8f84ed_0_0"/>
          <p:cNvSpPr txBox="1">
            <a:spLocks noGrp="1"/>
          </p:cNvSpPr>
          <p:nvPr>
            <p:ph type="title"/>
          </p:nvPr>
        </p:nvSpPr>
        <p:spPr>
          <a:xfrm>
            <a:off x="517236" y="47592"/>
            <a:ext cx="7713100" cy="825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SQE1 – July results and next steps </a:t>
            </a:r>
            <a:endParaRPr/>
          </a:p>
        </p:txBody>
      </p:sp>
      <p:sp>
        <p:nvSpPr>
          <p:cNvPr id="93" name="Google Shape;93;g10b9f8f84ed_0_0"/>
          <p:cNvSpPr txBox="1">
            <a:spLocks noGrp="1"/>
          </p:cNvSpPr>
          <p:nvPr>
            <p:ph type="body" idx="1"/>
          </p:nvPr>
        </p:nvSpPr>
        <p:spPr>
          <a:xfrm>
            <a:off x="517236" y="1440872"/>
            <a:ext cx="11579514" cy="4516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 dirty="0"/>
              <a:t>July 2022 results published 5 October - 53% pass rate</a:t>
            </a:r>
            <a:endParaRPr dirty="0"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sz="2400" dirty="0"/>
          </a:p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 dirty="0"/>
              <a:t>Candidates affected by disruption at one centre</a:t>
            </a:r>
            <a:endParaRPr dirty="0"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sz="2400" dirty="0"/>
          </a:p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 dirty="0"/>
              <a:t>January 2023 booking window open until 19 December</a:t>
            </a:r>
            <a:endParaRPr dirty="0"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sz="2400" dirty="0"/>
          </a:p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 dirty="0"/>
              <a:t>Higher than expected demand for seats</a:t>
            </a:r>
            <a:endParaRPr dirty="0"/>
          </a:p>
          <a:p>
            <a:pPr marL="457200" lvl="0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sz="2400" dirty="0"/>
          </a:p>
          <a:p>
            <a:pPr marL="45720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en-GB" sz="2400" dirty="0"/>
              <a:t>Additional capacity arranged to accommodate candidates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775</Words>
  <Application>Microsoft Office PowerPoint</Application>
  <PresentationFormat>Widescreen</PresentationFormat>
  <Paragraphs>173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1_Default Design</vt:lpstr>
      <vt:lpstr>SQE2 - how the  first assessment went</vt:lpstr>
      <vt:lpstr>PowerPoint Presentation</vt:lpstr>
      <vt:lpstr>Overview – SQE2 first sitting (April 2022)</vt:lpstr>
      <vt:lpstr>Overview – SQE2 first sitting April 2022</vt:lpstr>
      <vt:lpstr>Outcomes</vt:lpstr>
      <vt:lpstr>Outcomes</vt:lpstr>
      <vt:lpstr>Demographics</vt:lpstr>
      <vt:lpstr>Demographics</vt:lpstr>
      <vt:lpstr>SQE1 – July results and next steps </vt:lpstr>
      <vt:lpstr>PowerPoint Presentation</vt:lpstr>
      <vt:lpstr>Role of independent reviewer</vt:lpstr>
      <vt:lpstr>Reviewing the SQE2 – gathering evidence</vt:lpstr>
      <vt:lpstr>High level conclusions</vt:lpstr>
      <vt:lpstr>High level conclusions</vt:lpstr>
      <vt:lpstr>High level conclusions</vt:lpstr>
      <vt:lpstr>PowerPoint Presentation</vt:lpstr>
      <vt:lpstr>SQE2 marks</vt:lpstr>
      <vt:lpstr>SQE2 marks explained </vt:lpstr>
      <vt:lpstr>SQE2 marks</vt:lpstr>
      <vt:lpstr>SQE key dates </vt:lpstr>
      <vt:lpstr>Keep in touch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SQE2 - feedback on the first assessment</dc:title>
  <dc:creator>Solicitors Regulation Authority (SRA)</dc:creator>
  <cp:lastModifiedBy>Matthew Maidment</cp:lastModifiedBy>
  <cp:revision>4</cp:revision>
  <dcterms:modified xsi:type="dcterms:W3CDTF">2022-10-10T12:22:51Z</dcterms:modified>
</cp:coreProperties>
</file>