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dDL+Nqs2ozlTB2QxTS9bzYbru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body" idx="1"/>
          </p:nvPr>
        </p:nvSpPr>
        <p:spPr>
          <a:xfrm>
            <a:off x="334434" y="1892301"/>
            <a:ext cx="11523133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marL="914400" lvl="1" indent="-414845" algn="l">
              <a:spcBef>
                <a:spcPts val="587"/>
              </a:spcBef>
              <a:spcAft>
                <a:spcPts val="0"/>
              </a:spcAft>
              <a:buSzPts val="2933"/>
              <a:buFont typeface="Arial"/>
              <a:buChar char="–"/>
              <a:defRPr sz="2933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1"/>
          </p:nvPr>
        </p:nvSpPr>
        <p:spPr>
          <a:xfrm rot="5400000">
            <a:off x="3857625" y="-1630890"/>
            <a:ext cx="4476751" cy="11523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>
            <a:spLocks noGrp="1"/>
          </p:cNvSpPr>
          <p:nvPr>
            <p:ph type="title"/>
          </p:nvPr>
        </p:nvSpPr>
        <p:spPr>
          <a:xfrm rot="5400000">
            <a:off x="7495384" y="1989933"/>
            <a:ext cx="6256337" cy="25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 rot="5400000">
            <a:off x="2338123" y="-436826"/>
            <a:ext cx="6256337" cy="7380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8" descr="I:\mydocs\Images\square-background\sra_background_cubes_red_option.jpg"/>
          <p:cNvPicPr preferRelativeResize="0"/>
          <p:nvPr/>
        </p:nvPicPr>
        <p:blipFill rotWithShape="1">
          <a:blip r:embed="rId2">
            <a:alphaModFix/>
          </a:blip>
          <a:srcRect l="8440"/>
          <a:stretch/>
        </p:blipFill>
        <p:spPr>
          <a:xfrm rot="10800000">
            <a:off x="5893984" y="1316765"/>
            <a:ext cx="6298009" cy="5541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8" descr="I:\red-banner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2192000" cy="13610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8" descr="I:\mydocs\Images\logos\sra-white-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517" y="234952"/>
            <a:ext cx="2207683" cy="882649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8"/>
          <p:cNvSpPr txBox="1">
            <a:spLocks noGrp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747"/>
              </a:spcBef>
              <a:spcAft>
                <a:spcPts val="0"/>
              </a:spcAft>
              <a:buSzPts val="3733"/>
              <a:buFont typeface="Arial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333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None/>
              <a:defRPr sz="2667"/>
            </a:lvl1pPr>
            <a:lvl2pPr marL="914400" lvl="1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/>
            </a:lvl2pPr>
            <a:lvl3pPr marL="1371600" lvl="2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/>
            </a:lvl3pPr>
            <a:lvl4pPr marL="1828800" lvl="3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4pPr>
            <a:lvl5pPr marL="2286000" lvl="4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5pPr>
            <a:lvl6pPr marL="2743200" lvl="5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6pPr>
            <a:lvl7pPr marL="3200400" lvl="6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7pPr>
            <a:lvl8pPr marL="3657600" lvl="7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8pPr>
            <a:lvl9pPr marL="4114800" lvl="8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1775884" y="1905000"/>
            <a:ext cx="4953000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65645" algn="l">
              <a:spcBef>
                <a:spcPts val="747"/>
              </a:spcBef>
              <a:spcAft>
                <a:spcPts val="0"/>
              </a:spcAft>
              <a:buSzPts val="3733"/>
              <a:buFont typeface="Arial"/>
              <a:buChar char="•"/>
              <a:defRPr sz="3733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–"/>
              <a:defRPr sz="3200"/>
            </a:lvl2pPr>
            <a:lvl3pPr marL="1371600" lvl="2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•"/>
              <a:defRPr sz="2667"/>
            </a:lvl3pPr>
            <a:lvl4pPr marL="1828800" lvl="3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–"/>
              <a:defRPr sz="2400"/>
            </a:lvl4pPr>
            <a:lvl5pPr marL="2286000" lvl="4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5pPr>
            <a:lvl6pPr marL="2743200" lvl="5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6pPr>
            <a:lvl7pPr marL="3200400" lvl="6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7pPr>
            <a:lvl8pPr marL="3657600" lvl="7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8pPr>
            <a:lvl9pPr marL="4114800" lvl="8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2"/>
          </p:nvPr>
        </p:nvSpPr>
        <p:spPr>
          <a:xfrm>
            <a:off x="6932086" y="1905000"/>
            <a:ext cx="4955116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65645" algn="l">
              <a:spcBef>
                <a:spcPts val="747"/>
              </a:spcBef>
              <a:spcAft>
                <a:spcPts val="0"/>
              </a:spcAft>
              <a:buSzPts val="3733"/>
              <a:buFont typeface="Arial"/>
              <a:buChar char="•"/>
              <a:defRPr sz="3733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–"/>
              <a:defRPr sz="3200"/>
            </a:lvl2pPr>
            <a:lvl3pPr marL="1371600" lvl="2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•"/>
              <a:defRPr sz="2667"/>
            </a:lvl3pPr>
            <a:lvl4pPr marL="1828800" lvl="3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–"/>
              <a:defRPr sz="2400"/>
            </a:lvl4pPr>
            <a:lvl5pPr marL="2286000" lvl="4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5pPr>
            <a:lvl6pPr marL="2743200" lvl="5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6pPr>
            <a:lvl7pPr marL="3200400" lvl="6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7pPr>
            <a:lvl8pPr marL="3657600" lvl="7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8pPr>
            <a:lvl9pPr marL="4114800" lvl="8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»"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  <a:defRPr sz="3200" b="1"/>
            </a:lvl1pPr>
            <a:lvl2pPr marL="914400" lvl="1" indent="-228600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None/>
              <a:defRPr sz="2667" b="1"/>
            </a:lvl2pPr>
            <a:lvl3pPr marL="1371600" lvl="2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 b="1"/>
            </a:lvl3pPr>
            <a:lvl4pPr marL="1828800" lvl="3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4pPr>
            <a:lvl5pPr marL="2286000" lvl="4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5pPr>
            <a:lvl6pPr marL="2743200" lvl="5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6pPr>
            <a:lvl7pPr marL="3200400" lvl="6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7pPr>
            <a:lvl8pPr marL="3657600" lvl="7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8pPr>
            <a:lvl9pPr marL="4114800" lvl="8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marL="914400" lvl="1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–"/>
              <a:defRPr sz="2667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marL="1828800" lvl="3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–"/>
              <a:defRPr sz="2133"/>
            </a:lvl4pPr>
            <a:lvl5pPr marL="2286000" lvl="4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5pPr>
            <a:lvl6pPr marL="2743200" lvl="5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6pPr>
            <a:lvl7pPr marL="3200400" lvl="6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7pPr>
            <a:lvl8pPr marL="3657600" lvl="7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8pPr>
            <a:lvl9pPr marL="4114800" lvl="8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6193369" y="1535113"/>
            <a:ext cx="5389033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  <a:defRPr sz="3200" b="1"/>
            </a:lvl1pPr>
            <a:lvl2pPr marL="914400" lvl="1" indent="-228600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None/>
              <a:defRPr sz="2667" b="1"/>
            </a:lvl2pPr>
            <a:lvl3pPr marL="1371600" lvl="2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 b="1"/>
            </a:lvl3pPr>
            <a:lvl4pPr marL="1828800" lvl="3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4pPr>
            <a:lvl5pPr marL="2286000" lvl="4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5pPr>
            <a:lvl6pPr marL="2743200" lvl="5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6pPr>
            <a:lvl7pPr marL="3200400" lvl="6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7pPr>
            <a:lvl8pPr marL="3657600" lvl="7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8pPr>
            <a:lvl9pPr marL="4114800" lvl="8" indent="-228600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None/>
              <a:defRPr sz="2133" b="1"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marL="914400" lvl="1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–"/>
              <a:defRPr sz="2667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marL="1828800" lvl="3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–"/>
              <a:defRPr sz="2133"/>
            </a:lvl4pPr>
            <a:lvl5pPr marL="2286000" lvl="4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5pPr>
            <a:lvl6pPr marL="2743200" lvl="5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6pPr>
            <a:lvl7pPr marL="3200400" lvl="6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7pPr>
            <a:lvl8pPr marL="3657600" lvl="7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8pPr>
            <a:lvl9pPr marL="4114800" lvl="8" indent="-364045" algn="l">
              <a:spcBef>
                <a:spcPts val="427"/>
              </a:spcBef>
              <a:spcAft>
                <a:spcPts val="0"/>
              </a:spcAft>
              <a:buSzPts val="2133"/>
              <a:buFont typeface="Arial"/>
              <a:buChar char="»"/>
              <a:defRPr sz="2133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67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4766733" y="273052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99554" algn="l">
              <a:spcBef>
                <a:spcPts val="853"/>
              </a:spcBef>
              <a:spcAft>
                <a:spcPts val="0"/>
              </a:spcAft>
              <a:buSzPts val="4267"/>
              <a:buFont typeface="Arial"/>
              <a:buChar char="•"/>
              <a:defRPr sz="4267"/>
            </a:lvl1pPr>
            <a:lvl2pPr marL="914400" lvl="1" indent="-465645" algn="l">
              <a:spcBef>
                <a:spcPts val="747"/>
              </a:spcBef>
              <a:spcAft>
                <a:spcPts val="0"/>
              </a:spcAft>
              <a:buSzPts val="3733"/>
              <a:buFont typeface="Arial"/>
              <a:buChar char="–"/>
              <a:defRPr sz="3733"/>
            </a:lvl2pPr>
            <a:lvl3pPr marL="1371600" lvl="2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3pPr>
            <a:lvl4pPr marL="1828800" lvl="3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–"/>
              <a:defRPr sz="2667"/>
            </a:lvl4pPr>
            <a:lvl5pPr marL="2286000" lvl="4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»"/>
              <a:defRPr sz="2667"/>
            </a:lvl5pPr>
            <a:lvl6pPr marL="2743200" lvl="5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»"/>
              <a:defRPr sz="2667"/>
            </a:lvl6pPr>
            <a:lvl7pPr marL="3200400" lvl="6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»"/>
              <a:defRPr sz="2667"/>
            </a:lvl7pPr>
            <a:lvl8pPr marL="3657600" lvl="7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»"/>
              <a:defRPr sz="2667"/>
            </a:lvl8pPr>
            <a:lvl9pPr marL="4114800" lvl="8" indent="-397954" algn="l">
              <a:spcBef>
                <a:spcPts val="533"/>
              </a:spcBef>
              <a:spcAft>
                <a:spcPts val="0"/>
              </a:spcAft>
              <a:buSzPts val="2667"/>
              <a:buFont typeface="Arial"/>
              <a:buChar char="»"/>
              <a:defRPr sz="2667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1pPr>
            <a:lvl2pPr marL="914400" lvl="1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2pPr>
            <a:lvl3pPr marL="1371600" lvl="2" indent="-228600" algn="l">
              <a:spcBef>
                <a:spcPts val="267"/>
              </a:spcBef>
              <a:spcAft>
                <a:spcPts val="0"/>
              </a:spcAft>
              <a:buSzPts val="1333"/>
              <a:buFont typeface="Arial"/>
              <a:buNone/>
              <a:defRPr sz="1333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67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73"/>
              </a:spcBef>
              <a:spcAft>
                <a:spcPts val="0"/>
              </a:spcAft>
              <a:buSzPts val="1867"/>
              <a:buFont typeface="Arial"/>
              <a:buNone/>
              <a:defRPr sz="1867"/>
            </a:lvl1pPr>
            <a:lvl2pPr marL="914400" lvl="1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2pPr>
            <a:lvl3pPr marL="1371600" lvl="2" indent="-228600" algn="l">
              <a:spcBef>
                <a:spcPts val="267"/>
              </a:spcBef>
              <a:spcAft>
                <a:spcPts val="0"/>
              </a:spcAft>
              <a:buSzPts val="1333"/>
              <a:buFont typeface="Arial"/>
              <a:buNone/>
              <a:defRPr sz="1333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6" descr="I:\red-banner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1"/>
            <a:ext cx="12192000" cy="1361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6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body" idx="1"/>
          </p:nvPr>
        </p:nvSpPr>
        <p:spPr>
          <a:xfrm>
            <a:off x="334434" y="1892301"/>
            <a:ext cx="11523133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65645" algn="l" rtl="0">
              <a:spcBef>
                <a:spcPts val="747"/>
              </a:spcBef>
              <a:spcAft>
                <a:spcPts val="0"/>
              </a:spcAft>
              <a:buClr>
                <a:srgbClr val="9E1B34"/>
              </a:buClr>
              <a:buSzPts val="3733"/>
              <a:buFont typeface="Arial"/>
              <a:buChar char="•"/>
              <a:defRPr sz="3733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rgbClr val="9E1B34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97954" algn="l" rtl="0">
              <a:spcBef>
                <a:spcPts val="533"/>
              </a:spcBef>
              <a:spcAft>
                <a:spcPts val="0"/>
              </a:spcAft>
              <a:buClr>
                <a:srgbClr val="9E1B34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9E1B34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4045" algn="l" rtl="0">
              <a:spcBef>
                <a:spcPts val="427"/>
              </a:spcBef>
              <a:spcAft>
                <a:spcPts val="0"/>
              </a:spcAft>
              <a:buClr>
                <a:srgbClr val="9E1B34"/>
              </a:buClr>
              <a:buSzPts val="2133"/>
              <a:buFont typeface="Arial"/>
              <a:buChar char="»"/>
              <a:defRPr sz="2133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64045" algn="l" rtl="0">
              <a:spcBef>
                <a:spcPts val="427"/>
              </a:spcBef>
              <a:spcAft>
                <a:spcPts val="0"/>
              </a:spcAft>
              <a:buClr>
                <a:srgbClr val="9E1B34"/>
              </a:buClr>
              <a:buSzPts val="2133"/>
              <a:buFont typeface="Arial"/>
              <a:buChar char="»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64045" algn="l" rtl="0">
              <a:spcBef>
                <a:spcPts val="427"/>
              </a:spcBef>
              <a:spcAft>
                <a:spcPts val="0"/>
              </a:spcAft>
              <a:buClr>
                <a:srgbClr val="9E1B34"/>
              </a:buClr>
              <a:buSzPts val="2133"/>
              <a:buFont typeface="Arial"/>
              <a:buChar char="»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64045" algn="l" rtl="0">
              <a:spcBef>
                <a:spcPts val="427"/>
              </a:spcBef>
              <a:spcAft>
                <a:spcPts val="0"/>
              </a:spcAft>
              <a:buClr>
                <a:srgbClr val="9E1B34"/>
              </a:buClr>
              <a:buSzPts val="2133"/>
              <a:buFont typeface="Arial"/>
              <a:buChar char="»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64045" algn="l" rtl="0">
              <a:spcBef>
                <a:spcPts val="427"/>
              </a:spcBef>
              <a:spcAft>
                <a:spcPts val="0"/>
              </a:spcAft>
              <a:buClr>
                <a:srgbClr val="9E1B34"/>
              </a:buClr>
              <a:buSzPts val="2133"/>
              <a:buFont typeface="Arial"/>
              <a:buChar char="»"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9" name="Google Shape;9;p6" descr="I:\mydocs\Images\logos\sra-white-logo.png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9552517" y="234952"/>
            <a:ext cx="2207683" cy="88264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6"/>
          <p:cNvSpPr txBox="1"/>
          <p:nvPr/>
        </p:nvSpPr>
        <p:spPr>
          <a:xfrm>
            <a:off x="5494338" y="0"/>
            <a:ext cx="1241425" cy="16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Sensitivity: General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qe.sra.org.uk/policies/mitigating-circumstances-polic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qe.sra.org.uk/sqe-mitigating-circumstances-for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qe.sra.org.uk/policies/assessment-regulation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qe.sra.org.uk/polic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title"/>
          </p:nvPr>
        </p:nvSpPr>
        <p:spPr>
          <a:xfrm>
            <a:off x="334432" y="260351"/>
            <a:ext cx="890817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What are mitigating circumstances?</a:t>
            </a:r>
            <a:endParaRPr sz="3600"/>
          </a:p>
        </p:txBody>
      </p:sp>
      <p:sp>
        <p:nvSpPr>
          <p:cNvPr id="55" name="Google Shape;55;p1"/>
          <p:cNvSpPr txBox="1">
            <a:spLocks noGrp="1"/>
          </p:cNvSpPr>
          <p:nvPr>
            <p:ph type="body" idx="1"/>
          </p:nvPr>
        </p:nvSpPr>
        <p:spPr>
          <a:xfrm>
            <a:off x="334434" y="1506070"/>
            <a:ext cx="11523133" cy="5020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A mistake or irregularity in the administration or conduct of the assessment, or</a:t>
            </a:r>
            <a:endParaRPr dirty="0"/>
          </a:p>
          <a:p>
            <a:pPr marL="457189" lvl="0" indent="-380989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</a:pPr>
            <a:endParaRPr sz="12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Evidence of bias in the conduct of the assessment, or</a:t>
            </a:r>
            <a:endParaRPr dirty="0"/>
          </a:p>
          <a:p>
            <a:pPr marL="457189" lvl="0" indent="-380989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None/>
            </a:pPr>
            <a:endParaRPr sz="12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40640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Subject to the Fit to Sit Policy and SQE Assessment Regulations, a candidate's illness or other personal circumstances beyond their reasonable control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 dirty="0"/>
              <a:t>which have, or are likely to, materially and adversely affect a candidate's marks or performance in the assessment.</a:t>
            </a:r>
            <a:endParaRPr dirty="0"/>
          </a:p>
          <a:p>
            <a:pPr marL="990575" lvl="1" indent="-220144" algn="l" rtl="0">
              <a:spcBef>
                <a:spcPts val="507"/>
              </a:spcBef>
              <a:spcAft>
                <a:spcPts val="0"/>
              </a:spcAft>
              <a:buSzPts val="2533"/>
              <a:buFont typeface="Arial"/>
              <a:buNone/>
            </a:pPr>
            <a:endParaRPr sz="2533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 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457189" lvl="0" indent="-253989" algn="l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Process</a:t>
            </a:r>
            <a:endParaRPr sz="360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334434" y="1892301"/>
            <a:ext cx="11523133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1. 	Read the Mitigating Circumstances policy -	</a:t>
            </a:r>
            <a:r>
              <a:rPr lang="en-US" sz="2800" u="sng" dirty="0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sqe.sra.org.uk/policies/mitigating-circumstances-policy </a:t>
            </a:r>
            <a:endParaRPr sz="2800" dirty="0">
              <a:solidFill>
                <a:srgbClr val="7676DE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2. 	Use the mitigating circumstances form to apply -				</a:t>
            </a:r>
            <a:r>
              <a:rPr lang="en-US" sz="2533" u="sng" dirty="0">
                <a:solidFill>
                  <a:srgbClr val="7676D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sqe.sra.org.uk/</a:t>
            </a:r>
            <a:r>
              <a:rPr lang="en-US" sz="2533" u="sng" dirty="0" err="1">
                <a:solidFill>
                  <a:srgbClr val="7676D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sqe</a:t>
            </a:r>
            <a:r>
              <a:rPr lang="en-US" sz="2533" u="sng" dirty="0">
                <a:solidFill>
                  <a:srgbClr val="7676D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-mitigating-circumstances-form</a:t>
            </a:r>
            <a:endParaRPr sz="2533" dirty="0"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3.	Timing – submit the form within five working days of the end of 	the assessment window</a:t>
            </a:r>
            <a:endParaRPr dirty="0"/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457189" lvl="0" indent="-253989" algn="l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>
            <a:spLocks noGrp="1"/>
          </p:cNvSpPr>
          <p:nvPr>
            <p:ph type="title"/>
          </p:nvPr>
        </p:nvSpPr>
        <p:spPr>
          <a:xfrm>
            <a:off x="334433" y="260351"/>
            <a:ext cx="652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Process</a:t>
            </a:r>
            <a:endParaRPr sz="3600"/>
          </a:p>
        </p:txBody>
      </p:sp>
      <p:sp>
        <p:nvSpPr>
          <p:cNvPr id="67" name="Google Shape;67;p3"/>
          <p:cNvSpPr txBox="1">
            <a:spLocks noGrp="1"/>
          </p:cNvSpPr>
          <p:nvPr>
            <p:ph type="body" idx="1"/>
          </p:nvPr>
        </p:nvSpPr>
        <p:spPr>
          <a:xfrm>
            <a:off x="334434" y="1892301"/>
            <a:ext cx="11523133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4. 	Wherever possible, send in your independent supporting written 	evidence with your form</a:t>
            </a:r>
            <a:endParaRPr dirty="0"/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5.	If you cannot send the evidence within five working days, submit 	the form within this time and the evidence can follow</a:t>
            </a:r>
            <a:endParaRPr dirty="0"/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6. 	Decisions made by the Assessment Board</a:t>
            </a:r>
            <a:endParaRPr dirty="0"/>
          </a:p>
          <a:p>
            <a:pPr marL="514350" lvl="0" indent="-33655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457189" lvl="0" indent="-253989" algn="l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334432" y="260351"/>
            <a:ext cx="885439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Assessment Board decisions</a:t>
            </a:r>
            <a:endParaRPr sz="3600"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334432" y="1718130"/>
            <a:ext cx="11523133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189" lvl="0" indent="-457189" algn="l" rtl="0"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If the claim is upheld, possible discount for the exam attempt or refund of fee  </a:t>
            </a:r>
            <a:endParaRPr/>
          </a:p>
          <a:p>
            <a:pPr marL="990575" lvl="1" indent="-380990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–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NB: the Assessment Board will not increase marks</a:t>
            </a:r>
            <a:endParaRPr/>
          </a:p>
          <a:p>
            <a:pPr marL="457189" lvl="0" indent="-292089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457189" lvl="0" indent="-457189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If not, the exam attempt is counted</a:t>
            </a:r>
            <a:endParaRPr/>
          </a:p>
          <a:p>
            <a:pPr marL="457189" lvl="0" indent="-292089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457189" lvl="0" indent="-457189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Will not consider claims where the candidate has passed</a:t>
            </a:r>
            <a:endParaRPr/>
          </a:p>
          <a:p>
            <a:pPr marL="457189" lvl="0" indent="-292089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None/>
            </a:pP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334432" y="260351"/>
            <a:ext cx="885439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Key information</a:t>
            </a:r>
            <a:endParaRPr sz="3600"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334434" y="1892301"/>
            <a:ext cx="11523133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189" lvl="0" indent="-457189" algn="l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Assessment regulations - </a:t>
            </a:r>
            <a:endParaRPr/>
          </a:p>
          <a:p>
            <a:pPr marL="533386" lvl="1" indent="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r>
              <a:rPr lang="en-US" sz="2800" u="sng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sqe.sra.org.uk/policies/assessment-regulations</a:t>
            </a:r>
            <a:r>
              <a:rPr lang="en-US" sz="2800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457189" lvl="0" indent="-279389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marL="457189" lvl="0" indent="-457189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Mitigating Circumstances and Fit to Sit policies - </a:t>
            </a:r>
            <a:r>
              <a:rPr lang="en-US" sz="2800" u="sng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sqe.sra.org.uk/policies</a:t>
            </a:r>
            <a:r>
              <a:rPr lang="en-US" sz="2800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272</Words>
  <Application>Microsoft Office PowerPoint</Application>
  <PresentationFormat>Widescreen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1_Default Design</vt:lpstr>
      <vt:lpstr>What are mitigating circumstances?</vt:lpstr>
      <vt:lpstr>Process</vt:lpstr>
      <vt:lpstr>Process</vt:lpstr>
      <vt:lpstr>Assessment Board decisions</vt:lpstr>
      <vt:lpstr>Key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SQE - Mitigating Circumstances</dc:title>
  <dc:creator>Solicitors Regulation Authority (SRA)</dc:creator>
  <cp:lastModifiedBy>Matthew Maidment</cp:lastModifiedBy>
  <cp:revision>2</cp:revision>
  <dcterms:created xsi:type="dcterms:W3CDTF">2022-03-23T18:15:13Z</dcterms:created>
  <dcterms:modified xsi:type="dcterms:W3CDTF">2023-04-19T12:10:09Z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2023-04-13T08:33:51Z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e9924249-ea58-4fcd-b18b-88db0fa8449a</vt:lpwstr>
  </property>
  <property fmtid="{D5CDD505-2E9C-101B-9397-08002B2CF9AE}" pid="8" name="MSIP_Label_d0143640-2c58-497f-98bf-5d03ac8b8df5_ContentBits">
    <vt:lpwstr>1</vt:lpwstr>
  </property>
  <property fmtid="{D5CDD505-2E9C-101B-9397-08002B2CF9AE}" pid="9" name="ClassificationContentMarkingHeaderLocations">
    <vt:lpwstr>1_Default Design:3</vt:lpwstr>
  </property>
  <property fmtid="{D5CDD505-2E9C-101B-9397-08002B2CF9AE}" pid="10" name="ClassificationContentMarkingHeaderText">
    <vt:lpwstr>Sensitivity: General</vt:lpwstr>
  </property>
</Properties>
</file>