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1" r:id="rId2"/>
    <p:sldId id="318" r:id="rId3"/>
    <p:sldId id="319" r:id="rId4"/>
    <p:sldId id="320" r:id="rId5"/>
    <p:sldId id="321" r:id="rId6"/>
    <p:sldId id="322" r:id="rId7"/>
    <p:sldId id="323" r:id="rId8"/>
    <p:sldId id="324" r:id="rId9"/>
    <p:sldId id="325" r:id="rId10"/>
    <p:sldId id="326" r:id="rId11"/>
    <p:sldId id="327" r:id="rId12"/>
    <p:sldId id="263" r:id="rId13"/>
    <p:sldId id="328" r:id="rId14"/>
    <p:sldId id="329" r:id="rId15"/>
  </p:sldIdLst>
  <p:sldSz cx="9144000" cy="5143500" type="screen16x9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4">
          <p15:clr>
            <a:srgbClr val="A4A3A4"/>
          </p15:clr>
        </p15:guide>
        <p15:guide id="2" pos="401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1B34"/>
    <a:srgbClr val="B500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0" autoAdjust="0"/>
    <p:restoredTop sz="95226" autoAdjust="0"/>
  </p:normalViewPr>
  <p:slideViewPr>
    <p:cSldViewPr>
      <p:cViewPr varScale="1">
        <p:scale>
          <a:sx n="98" d="100"/>
          <a:sy n="98" d="100"/>
        </p:scale>
        <p:origin x="1027" y="82"/>
      </p:cViewPr>
      <p:guideLst>
        <p:guide orient="horz" pos="634"/>
        <p:guide pos="40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71937B9-9BEB-4715-9929-27D5D50C9E9C}" type="datetimeFigureOut">
              <a:rPr lang="en-US"/>
              <a:pPr>
                <a:defRPr/>
              </a:pPr>
              <a:t>3/1/2024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5915B72-6729-4D09-98FB-FD8BA4F4A6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7A9A7-0D8C-4D40-8519-0A4C476D6061}" type="datetimeFigureOut">
              <a:rPr lang="en-GB" smtClean="0"/>
              <a:pPr/>
              <a:t>01/03/2024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BCBA2-7D20-4464-B9D1-462FA249AC3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:\mydocs\Images\square-background\sra_background_cubes_red_option.jpg"/>
          <p:cNvPicPr>
            <a:picLocks noChangeAspect="1" noChangeArrowheads="1"/>
          </p:cNvPicPr>
          <p:nvPr userDrawn="1"/>
        </p:nvPicPr>
        <p:blipFill>
          <a:blip r:embed="rId2" cstate="print"/>
          <a:srcRect l="8440"/>
          <a:stretch>
            <a:fillRect/>
          </a:stretch>
        </p:blipFill>
        <p:spPr bwMode="auto">
          <a:xfrm flipH="1" flipV="1">
            <a:off x="4420487" y="987574"/>
            <a:ext cx="4723507" cy="415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I:\red-bann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388" y="176213"/>
            <a:ext cx="1655762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2275" y="1491854"/>
            <a:ext cx="6694488" cy="1102519"/>
          </a:xfrm>
        </p:spPr>
        <p:txBody>
          <a:bodyPr/>
          <a:lstStyle>
            <a:lvl1pPr algn="ctr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4" y="2842022"/>
            <a:ext cx="6624637" cy="131445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31913" y="1428750"/>
            <a:ext cx="3714750" cy="3357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99064" y="1428750"/>
            <a:ext cx="3716337" cy="3357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red-banner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95263"/>
            <a:ext cx="48958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 of presentation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419225"/>
            <a:ext cx="864235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1029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164388" y="176213"/>
            <a:ext cx="1655762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149EF55-704B-549F-FE68-BC87A48C1007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4025075" y="0"/>
            <a:ext cx="1125537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Sensitivity: General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2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E1B34"/>
        </a:buClr>
        <a:buChar char="•"/>
        <a:defRPr sz="2800">
          <a:solidFill>
            <a:srgbClr val="262626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E1B34"/>
        </a:buClr>
        <a:buChar char="–"/>
        <a:defRPr sz="2400">
          <a:solidFill>
            <a:srgbClr val="26262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E1B34"/>
        </a:buClr>
        <a:buChar char="•"/>
        <a:defRPr sz="2000">
          <a:solidFill>
            <a:srgbClr val="26262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E1B34"/>
        </a:buClr>
        <a:buChar char="–"/>
        <a:defRPr>
          <a:solidFill>
            <a:srgbClr val="26262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rgbClr val="26262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88965" y="1203598"/>
            <a:ext cx="7270552" cy="11017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ea typeface="ＭＳ Ｐゴシック" pitchFamily="34" charset="-128"/>
              </a:rPr>
              <a:t>SQE: scaled scoring and SQE1 results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20579" y="2355726"/>
            <a:ext cx="7738938" cy="1314450"/>
          </a:xfrm>
        </p:spPr>
        <p:txBody>
          <a:bodyPr/>
          <a:lstStyle/>
          <a:p>
            <a:pPr eaLnBrk="1" hangingPunct="1"/>
            <a:r>
              <a:rPr lang="en-GB" sz="2000" dirty="0">
                <a:solidFill>
                  <a:srgbClr val="262626"/>
                </a:solidFill>
                <a:ea typeface="ＭＳ Ｐゴシック" pitchFamily="34" charset="-128"/>
              </a:rPr>
              <a:t>Julie Swan, Director of Education and Training, SRA (Chair)</a:t>
            </a:r>
          </a:p>
          <a:p>
            <a:pPr eaLnBrk="1" hangingPunct="1"/>
            <a:r>
              <a:rPr lang="en-GB" sz="2000" dirty="0">
                <a:solidFill>
                  <a:srgbClr val="262626"/>
                </a:solidFill>
                <a:ea typeface="ＭＳ Ｐゴシック" pitchFamily="34" charset="-128"/>
              </a:rPr>
              <a:t>Yiannis Chrysanthou, Head of Stakeholder Engagement, Kaplan</a:t>
            </a:r>
          </a:p>
          <a:p>
            <a:pPr eaLnBrk="1" hangingPunct="1"/>
            <a:r>
              <a:rPr lang="en-GB" sz="2000" dirty="0">
                <a:solidFill>
                  <a:srgbClr val="262626"/>
                </a:solidFill>
                <a:ea typeface="ＭＳ Ｐゴシック" pitchFamily="34" charset="-128"/>
              </a:rPr>
              <a:t>Lisa Coombes, Director of Psychometrics and Assessment Development, Kaplan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04246" y="1369219"/>
            <a:ext cx="3536009" cy="32635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Score scaling – Step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991" y="1275606"/>
            <a:ext cx="3714750" cy="3357563"/>
          </a:xfrm>
        </p:spPr>
        <p:txBody>
          <a:bodyPr/>
          <a:lstStyle/>
          <a:p>
            <a:r>
              <a:rPr lang="en-GB" sz="2400" dirty="0"/>
              <a:t>Award all candidates a pass/fail based on their scale score</a:t>
            </a:r>
          </a:p>
          <a:p>
            <a:r>
              <a:rPr lang="en-GB" sz="2400" dirty="0"/>
              <a:t>Anyone with 300 or more will pass the assessment</a:t>
            </a:r>
          </a:p>
          <a:p>
            <a:endParaRPr lang="en-GB" sz="2400" dirty="0"/>
          </a:p>
          <a:p>
            <a:endParaRPr lang="en-GB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798802" y="2525256"/>
            <a:ext cx="9895" cy="1560485"/>
          </a:xfrm>
          <a:prstGeom prst="line">
            <a:avLst/>
          </a:prstGeom>
          <a:ln>
            <a:prstDash val="soli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5384694" y="2516537"/>
            <a:ext cx="2743199" cy="8718"/>
          </a:xfrm>
          <a:prstGeom prst="line">
            <a:avLst/>
          </a:prstGeom>
          <a:ln>
            <a:prstDash val="soli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096288" y="2516538"/>
            <a:ext cx="11623" cy="1569203"/>
          </a:xfrm>
          <a:prstGeom prst="line">
            <a:avLst/>
          </a:prstGeom>
          <a:ln>
            <a:prstDash val="soli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697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4" y="195263"/>
            <a:ext cx="7201495" cy="857250"/>
          </a:xfrm>
        </p:spPr>
        <p:txBody>
          <a:bodyPr/>
          <a:lstStyle/>
          <a:p>
            <a:r>
              <a:rPr lang="en-GB" b="1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Score scaling provides a standardised way of describing and comparing multiple papers</a:t>
            </a:r>
          </a:p>
          <a:p>
            <a:r>
              <a:rPr lang="en-GB" sz="2000" dirty="0"/>
              <a:t>Underlying processes remain the same</a:t>
            </a:r>
          </a:p>
          <a:p>
            <a:pPr lvl="1"/>
            <a:r>
              <a:rPr lang="en-GB" sz="1800" dirty="0"/>
              <a:t>Standards are set as usual</a:t>
            </a:r>
          </a:p>
          <a:p>
            <a:pPr lvl="1"/>
            <a:r>
              <a:rPr lang="en-GB" sz="1800" dirty="0"/>
              <a:t>Psychometric analysis provides the same comprehensive test validation</a:t>
            </a:r>
          </a:p>
          <a:p>
            <a:r>
              <a:rPr lang="en-GB" sz="2000" dirty="0"/>
              <a:t>Only the final scores are converted to provide direct comparability between papers and deliveries</a:t>
            </a:r>
          </a:p>
          <a:p>
            <a:r>
              <a:rPr lang="en-GB" sz="2000" dirty="0"/>
              <a:t>Because the outcomes relate to the pass mark, outcomes are the same for both raw score and scale score pass marks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57384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64088" y="4011910"/>
            <a:ext cx="50405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000" dirty="0">
                <a:solidFill>
                  <a:schemeClr val="bg1"/>
                </a:solidFill>
              </a:rPr>
              <a:t>Robert/via Flickr: Jemimus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a typeface="ＭＳ Ｐゴシック"/>
              </a:rPr>
              <a:t>FLK1 Results page 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08687" y="1255055"/>
            <a:ext cx="357122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Clr>
                <a:srgbClr val="9E1B34"/>
              </a:buClr>
              <a:buFont typeface="Arial"/>
              <a:buChar char="•"/>
            </a:pPr>
            <a:r>
              <a:rPr lang="en-GB" dirty="0">
                <a:latin typeface="Arial"/>
                <a:ea typeface="ＭＳ Ｐゴシック"/>
                <a:cs typeface="Arial"/>
              </a:rPr>
              <a:t>Core information </a:t>
            </a:r>
          </a:p>
          <a:p>
            <a:pPr marL="342900" indent="-342900" algn="l">
              <a:buClr>
                <a:srgbClr val="9E1B34"/>
              </a:buClr>
              <a:buFont typeface="Arial"/>
              <a:buChar char="•"/>
            </a:pPr>
            <a:endParaRPr lang="en-GB" dirty="0">
              <a:latin typeface="Arial"/>
              <a:ea typeface="ＭＳ Ｐゴシック"/>
              <a:cs typeface="Arial"/>
            </a:endParaRPr>
          </a:p>
          <a:p>
            <a:pPr marL="342900" indent="-342900" algn="l">
              <a:buClr>
                <a:srgbClr val="9E1B34"/>
              </a:buClr>
              <a:buFont typeface="Arial"/>
              <a:buChar char="•"/>
            </a:pPr>
            <a:r>
              <a:rPr lang="en-GB" dirty="0">
                <a:latin typeface="Arial"/>
                <a:ea typeface="ＭＳ Ｐゴシック"/>
                <a:cs typeface="Arial"/>
              </a:rPr>
              <a:t>Deadline to pass SQE</a:t>
            </a:r>
          </a:p>
          <a:p>
            <a:pPr marL="342900" indent="-342900" algn="l">
              <a:buClr>
                <a:srgbClr val="9E1B34"/>
              </a:buClr>
              <a:buFont typeface="Arial"/>
              <a:buChar char="•"/>
            </a:pPr>
            <a:endParaRPr lang="en-GB" dirty="0">
              <a:latin typeface="Arial"/>
              <a:ea typeface="ＭＳ Ｐゴシック"/>
              <a:cs typeface="Arial"/>
            </a:endParaRPr>
          </a:p>
          <a:p>
            <a:pPr marL="342900" indent="-342900" algn="l">
              <a:buClr>
                <a:srgbClr val="9E1B34"/>
              </a:buClr>
              <a:buFont typeface="Arial"/>
              <a:buChar char="•"/>
            </a:pPr>
            <a:r>
              <a:rPr lang="en-GB" dirty="0">
                <a:latin typeface="Arial"/>
                <a:ea typeface="ＭＳ Ｐゴシック"/>
                <a:cs typeface="Arial"/>
              </a:rPr>
              <a:t>Overall result</a:t>
            </a:r>
          </a:p>
          <a:p>
            <a:pPr algn="l"/>
            <a:endParaRPr lang="en-GB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1920" y="1255055"/>
            <a:ext cx="4803827" cy="374251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64088" y="4011910"/>
            <a:ext cx="50405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000" dirty="0">
                <a:solidFill>
                  <a:schemeClr val="bg1"/>
                </a:solidFill>
              </a:rPr>
              <a:t>Robert/via Flickr: Jemimus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FLK2 Results page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8687" y="1255055"/>
            <a:ext cx="292315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Clr>
                <a:srgbClr val="9E1B34"/>
              </a:buClr>
              <a:buFont typeface="Arial"/>
              <a:buChar char="•"/>
            </a:pPr>
            <a:r>
              <a:rPr lang="en-GB" dirty="0">
                <a:latin typeface="Arial"/>
                <a:ea typeface="ＭＳ Ｐゴシック"/>
                <a:cs typeface="Arial"/>
              </a:rPr>
              <a:t>Core information </a:t>
            </a:r>
          </a:p>
          <a:p>
            <a:pPr algn="l">
              <a:buClr>
                <a:srgbClr val="9E1B34"/>
              </a:buClr>
            </a:pPr>
            <a:endParaRPr lang="en-GB" dirty="0">
              <a:latin typeface="Arial"/>
              <a:ea typeface="ＭＳ Ｐゴシック"/>
              <a:cs typeface="Arial"/>
            </a:endParaRPr>
          </a:p>
          <a:p>
            <a:pPr marL="342900" indent="-342900" algn="l">
              <a:buClr>
                <a:srgbClr val="9E1B34"/>
              </a:buClr>
              <a:buFont typeface="Arial"/>
              <a:buChar char="•"/>
            </a:pPr>
            <a:r>
              <a:rPr lang="en-GB" dirty="0">
                <a:latin typeface="Arial"/>
                <a:ea typeface="ＭＳ Ｐゴシック"/>
                <a:cs typeface="Arial"/>
              </a:rPr>
              <a:t>Overall result</a:t>
            </a:r>
          </a:p>
          <a:p>
            <a:pPr marL="342900" indent="-342900" algn="l">
              <a:buClr>
                <a:srgbClr val="9E1B34"/>
              </a:buClr>
              <a:buFont typeface="Arial"/>
              <a:buChar char="•"/>
            </a:pPr>
            <a:endParaRPr lang="en-GB" dirty="0">
              <a:latin typeface="Arial"/>
              <a:ea typeface="ＭＳ Ｐゴシック"/>
              <a:cs typeface="Arial"/>
            </a:endParaRPr>
          </a:p>
          <a:p>
            <a:pPr marL="342900" indent="-342900" algn="l">
              <a:buClr>
                <a:srgbClr val="9E1B34"/>
              </a:buClr>
              <a:buFont typeface="Arial"/>
              <a:buChar char="•"/>
            </a:pPr>
            <a:r>
              <a:rPr lang="en-GB" dirty="0">
                <a:latin typeface="Arial"/>
                <a:ea typeface="ＭＳ Ｐゴシック"/>
                <a:cs typeface="Arial"/>
              </a:rPr>
              <a:t>Previous results</a:t>
            </a:r>
          </a:p>
          <a:p>
            <a:pPr algn="l">
              <a:buClr>
                <a:srgbClr val="9E1B34"/>
              </a:buClr>
            </a:pPr>
            <a:r>
              <a:rPr lang="en-GB" dirty="0">
                <a:latin typeface="Arial"/>
                <a:ea typeface="ＭＳ Ｐゴシック"/>
                <a:cs typeface="Arial"/>
              </a:rPr>
              <a:t> </a:t>
            </a:r>
          </a:p>
          <a:p>
            <a:pPr marL="342900" indent="-342900" algn="l">
              <a:buClr>
                <a:srgbClr val="9E1B34"/>
              </a:buClr>
              <a:buFont typeface="Arial"/>
              <a:buChar char="•"/>
            </a:pPr>
            <a:r>
              <a:rPr lang="en-GB" dirty="0">
                <a:latin typeface="Arial"/>
                <a:ea typeface="ＭＳ Ｐゴシック"/>
                <a:cs typeface="Arial"/>
              </a:rPr>
              <a:t>Full breakdown </a:t>
            </a:r>
          </a:p>
          <a:p>
            <a:pPr marL="342900" indent="-342900" algn="l">
              <a:buClr>
                <a:srgbClr val="9E1B34"/>
              </a:buClr>
              <a:buFont typeface="Arial"/>
              <a:buChar char="•"/>
            </a:pPr>
            <a:endParaRPr lang="en-GB" dirty="0">
              <a:latin typeface="Arial"/>
              <a:ea typeface="ＭＳ Ｐゴシック"/>
              <a:cs typeface="Arial"/>
            </a:endParaRPr>
          </a:p>
          <a:p>
            <a:pPr algn="l"/>
            <a:endParaRPr lang="en-GB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-2247" r="19087"/>
          <a:stretch/>
        </p:blipFill>
        <p:spPr>
          <a:xfrm>
            <a:off x="3491880" y="1255055"/>
            <a:ext cx="5328592" cy="360698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24002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64088" y="4011910"/>
            <a:ext cx="50405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000" dirty="0">
                <a:solidFill>
                  <a:schemeClr val="bg1"/>
                </a:solidFill>
              </a:rPr>
              <a:t>Robert/via Flickr: Jemimus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the full breakdown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8686" y="1255055"/>
            <a:ext cx="321118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Clr>
                <a:srgbClr val="9E1B34"/>
              </a:buClr>
              <a:buFont typeface="Arial"/>
              <a:buChar char="•"/>
            </a:pPr>
            <a:r>
              <a:rPr lang="en-GB" dirty="0">
                <a:latin typeface="Arial"/>
                <a:ea typeface="ＭＳ Ｐゴシック"/>
                <a:cs typeface="Arial"/>
              </a:rPr>
              <a:t>By practice area </a:t>
            </a:r>
          </a:p>
          <a:p>
            <a:pPr algn="l">
              <a:buClr>
                <a:srgbClr val="9E1B34"/>
              </a:buClr>
            </a:pPr>
            <a:endParaRPr lang="en-GB" dirty="0">
              <a:latin typeface="Arial"/>
              <a:ea typeface="ＭＳ Ｐゴシック"/>
              <a:cs typeface="Arial"/>
            </a:endParaRPr>
          </a:p>
          <a:p>
            <a:pPr marL="342900" indent="-342900" algn="l">
              <a:buClr>
                <a:srgbClr val="9E1B34"/>
              </a:buClr>
              <a:buFont typeface="Arial"/>
              <a:buChar char="•"/>
            </a:pPr>
            <a:r>
              <a:rPr lang="en-GB" dirty="0">
                <a:latin typeface="Arial"/>
                <a:ea typeface="ＭＳ Ｐゴシック"/>
                <a:cs typeface="Arial"/>
              </a:rPr>
              <a:t>Full breakdown </a:t>
            </a:r>
          </a:p>
          <a:p>
            <a:pPr marL="342900" indent="-342900" algn="l">
              <a:buClr>
                <a:srgbClr val="9E1B34"/>
              </a:buClr>
              <a:buFont typeface="Arial"/>
              <a:buChar char="•"/>
            </a:pPr>
            <a:endParaRPr lang="en-GB" dirty="0">
              <a:latin typeface="Arial"/>
              <a:ea typeface="ＭＳ Ｐゴシック"/>
              <a:cs typeface="Arial"/>
            </a:endParaRPr>
          </a:p>
          <a:p>
            <a:pPr marL="342900" indent="-342900" algn="l">
              <a:buClr>
                <a:srgbClr val="9E1B34"/>
              </a:buClr>
              <a:buFont typeface="Arial"/>
              <a:buChar char="•"/>
            </a:pPr>
            <a:r>
              <a:rPr lang="en-GB" dirty="0">
                <a:latin typeface="Arial"/>
                <a:ea typeface="ＭＳ Ｐゴシック"/>
                <a:cs typeface="Arial"/>
              </a:rPr>
              <a:t>Further information </a:t>
            </a:r>
          </a:p>
          <a:p>
            <a:pPr algn="l"/>
            <a:endParaRPr lang="en-GB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240" r="-1964"/>
          <a:stretch/>
        </p:blipFill>
        <p:spPr>
          <a:xfrm>
            <a:off x="3419872" y="1255055"/>
            <a:ext cx="5635157" cy="345638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84403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4" y="195263"/>
            <a:ext cx="6697439" cy="857250"/>
          </a:xfrm>
        </p:spPr>
        <p:txBody>
          <a:bodyPr/>
          <a:lstStyle/>
          <a:p>
            <a:r>
              <a:rPr lang="en-GB" b="1" dirty="0"/>
              <a:t>Why use scaled scores?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Common standard across papers and assessment windows provides more flexibility for candidates</a:t>
            </a:r>
          </a:p>
          <a:p>
            <a:r>
              <a:rPr lang="en-GB" sz="2400" dirty="0"/>
              <a:t>Provides standardised scoring, making interpretation easier</a:t>
            </a:r>
          </a:p>
          <a:p>
            <a:r>
              <a:rPr lang="en-GB" sz="2400" dirty="0"/>
              <a:t>Scaled scores are widely used, and provide consistency</a:t>
            </a:r>
          </a:p>
          <a:p>
            <a:r>
              <a:rPr lang="en-GB" sz="2400" dirty="0"/>
              <a:t>It means all our assessments will be directly comparable</a:t>
            </a:r>
          </a:p>
          <a:p>
            <a:endParaRPr lang="en-GB" sz="2400" dirty="0"/>
          </a:p>
          <a:p>
            <a:r>
              <a:rPr lang="en-GB" sz="2400" dirty="0"/>
              <a:t>Scaled scoring only changes the way we view results 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47209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4" y="195263"/>
            <a:ext cx="6769447" cy="857250"/>
          </a:xfrm>
        </p:spPr>
        <p:txBody>
          <a:bodyPr/>
          <a:lstStyle/>
          <a:p>
            <a:r>
              <a:rPr lang="en-GB" b="1" dirty="0"/>
              <a:t>Score scaling -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sz="2000" dirty="0"/>
              <a:t>Carry out standard setting, establish a pass mark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/>
              <a:t>Set the pass mark to equal 300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/>
              <a:t>Calculate the relationship between raw score and scale                	       scores between 0 and 300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/>
              <a:t>Do the same for scores between 300 and 500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/>
              <a:t>Convert candidate scores to a scale score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/>
              <a:t>Repeat for each distinct paper in an assessment window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/>
              <a:t>Award all candidates a pass/fail based on their scale score</a:t>
            </a:r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005314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Score scaling – Step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Carry out standard setting, establish a pass mark</a:t>
            </a:r>
          </a:p>
          <a:p>
            <a:endParaRPr lang="en-GB" sz="2400" dirty="0"/>
          </a:p>
          <a:p>
            <a:r>
              <a:rPr lang="en-GB" sz="2400" dirty="0"/>
              <a:t>This establishes the passing standard for each paper</a:t>
            </a:r>
          </a:p>
          <a:p>
            <a:r>
              <a:rPr lang="en-GB" sz="2400" dirty="0"/>
              <a:t>Follows well established standard setting methods to provide a pass mark for each paper</a:t>
            </a:r>
          </a:p>
          <a:p>
            <a:r>
              <a:rPr lang="en-GB" sz="2400" dirty="0"/>
              <a:t>This pass mark is used throughout the process, but will always be set to 300 on our scaled score</a:t>
            </a:r>
          </a:p>
        </p:txBody>
      </p:sp>
    </p:spTree>
    <p:extLst>
      <p:ext uri="{BB962C8B-B14F-4D97-AF65-F5344CB8AC3E}">
        <p14:creationId xmlns:p14="http://schemas.microsoft.com/office/powerpoint/2010/main" val="1089184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Score scaling – Step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5311" y="1203598"/>
            <a:ext cx="3714750" cy="3357563"/>
          </a:xfrm>
        </p:spPr>
        <p:txBody>
          <a:bodyPr/>
          <a:lstStyle/>
          <a:p>
            <a:r>
              <a:rPr lang="en-GB" sz="2400" dirty="0"/>
              <a:t>Set the pass mark to equal 300</a:t>
            </a:r>
          </a:p>
          <a:p>
            <a:endParaRPr lang="en-GB" sz="2400" dirty="0"/>
          </a:p>
          <a:p>
            <a:r>
              <a:rPr lang="en-GB" sz="2400" dirty="0"/>
              <a:t>In this example the pass mark is set at 100 correct answers out of a maximum of 180</a:t>
            </a:r>
          </a:p>
          <a:p>
            <a:endParaRPr lang="en-GB" sz="2400" dirty="0"/>
          </a:p>
          <a:p>
            <a:endParaRPr lang="en-GB" sz="2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03882" y="1369219"/>
            <a:ext cx="3536737" cy="3263504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6950990" y="2525255"/>
            <a:ext cx="0" cy="161279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5428282" y="2525255"/>
            <a:ext cx="152270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5157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Score scaling – Step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1263" y="1203598"/>
            <a:ext cx="4104456" cy="3357563"/>
          </a:xfrm>
        </p:spPr>
        <p:txBody>
          <a:bodyPr/>
          <a:lstStyle/>
          <a:p>
            <a:r>
              <a:rPr lang="en-GB" sz="2400" dirty="0"/>
              <a:t>A line is drawn showing the relationship between raw scores and scale scores between 0 and the pass mark</a:t>
            </a:r>
          </a:p>
          <a:p>
            <a:pPr marL="0" indent="0">
              <a:buNone/>
            </a:pPr>
            <a:endParaRPr lang="en-GB" sz="2400" dirty="0"/>
          </a:p>
          <a:p>
            <a:endParaRPr lang="en-GB" sz="24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03335" y="1369219"/>
            <a:ext cx="3537830" cy="326350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6950990" y="2525255"/>
            <a:ext cx="0" cy="161279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428282" y="2525255"/>
            <a:ext cx="152270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3923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Score scaling – Step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45" y="1322189"/>
            <a:ext cx="3714750" cy="3357563"/>
          </a:xfrm>
        </p:spPr>
        <p:txBody>
          <a:bodyPr/>
          <a:lstStyle/>
          <a:p>
            <a:r>
              <a:rPr lang="en-GB" sz="2400" dirty="0"/>
              <a:t>Another line is drawn to show the relationship between raw scores and scale scores between 300 and 500</a:t>
            </a:r>
          </a:p>
          <a:p>
            <a:endParaRPr lang="en-GB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03882" y="1369219"/>
            <a:ext cx="3536737" cy="326350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6950990" y="2525255"/>
            <a:ext cx="0" cy="161279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428282" y="2525255"/>
            <a:ext cx="152270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4346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Score scaling – Step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836" y="1131590"/>
            <a:ext cx="3714750" cy="3357563"/>
          </a:xfrm>
        </p:spPr>
        <p:txBody>
          <a:bodyPr/>
          <a:lstStyle/>
          <a:p>
            <a:r>
              <a:rPr lang="en-GB" sz="2400" dirty="0"/>
              <a:t>Convert candidate scores to a scale score</a:t>
            </a:r>
          </a:p>
          <a:p>
            <a:endParaRPr lang="en-GB" sz="2400" dirty="0"/>
          </a:p>
          <a:p>
            <a:r>
              <a:rPr lang="en-GB" sz="2400" dirty="0"/>
              <a:t>In this example</a:t>
            </a:r>
          </a:p>
          <a:p>
            <a:pPr lvl="1"/>
            <a:r>
              <a:rPr lang="en-GB" sz="2000" dirty="0"/>
              <a:t>80 = 240</a:t>
            </a:r>
          </a:p>
          <a:p>
            <a:pPr lvl="1"/>
            <a:r>
              <a:rPr lang="en-GB" sz="2000" dirty="0"/>
              <a:t>100 = 300 (pass mark)</a:t>
            </a:r>
          </a:p>
          <a:p>
            <a:pPr lvl="1"/>
            <a:r>
              <a:rPr lang="en-GB" sz="2000" dirty="0"/>
              <a:t>120 = 350</a:t>
            </a:r>
          </a:p>
          <a:p>
            <a:endParaRPr lang="en-GB" sz="24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03882" y="1369219"/>
            <a:ext cx="3536737" cy="3263504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6950075" y="2509838"/>
            <a:ext cx="915" cy="162821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428282" y="2524125"/>
            <a:ext cx="1528143" cy="113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46938" y="2247900"/>
            <a:ext cx="1425" cy="189014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433044" y="2263775"/>
            <a:ext cx="1826593" cy="13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648775" y="2809875"/>
            <a:ext cx="9200" cy="132817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426694" y="2825750"/>
            <a:ext cx="1243981" cy="277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0534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Content Placeholder 1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04246" y="1369219"/>
            <a:ext cx="3536009" cy="3263504"/>
          </a:xfrm>
          <a:prstGeom prst="rect">
            <a:avLst/>
          </a:prstGeom>
          <a:ln>
            <a:prstDash val="sysDash"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Score Scaling – Step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307982"/>
            <a:ext cx="4300737" cy="3357563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Repeat for each distinct paper in an assessment window</a:t>
            </a:r>
          </a:p>
          <a:p>
            <a:r>
              <a:rPr lang="en-GB" dirty="0"/>
              <a:t>In this example there are two sets of scaling</a:t>
            </a:r>
          </a:p>
          <a:p>
            <a:pPr lvl="1"/>
            <a:r>
              <a:rPr lang="en-GB" dirty="0"/>
              <a:t>Green has a pass mark of 90</a:t>
            </a:r>
          </a:p>
          <a:p>
            <a:pPr lvl="1"/>
            <a:r>
              <a:rPr lang="en-GB" dirty="0"/>
              <a:t>Blue has a pass mark of 110</a:t>
            </a:r>
          </a:p>
          <a:p>
            <a:pPr lvl="1"/>
            <a:r>
              <a:rPr lang="en-GB" dirty="0"/>
              <a:t>Both scale to 300 as indicated by the circle</a:t>
            </a:r>
          </a:p>
          <a:p>
            <a:r>
              <a:rPr lang="en-GB" dirty="0"/>
              <a:t>Scaling is different for every paper, but the scale pass mark is always 300 and scores are adjusted either side of this</a:t>
            </a:r>
          </a:p>
          <a:p>
            <a:pPr marL="342900" lvl="1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7248363" y="2170731"/>
            <a:ext cx="0" cy="1967317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572250" y="2763542"/>
            <a:ext cx="3391" cy="1330917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428282" y="2763542"/>
            <a:ext cx="1397753" cy="17435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826035" y="2763542"/>
            <a:ext cx="0" cy="1330917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428282" y="2170731"/>
            <a:ext cx="1820081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428281" y="2367367"/>
            <a:ext cx="182008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716111" y="2439151"/>
            <a:ext cx="466209" cy="14864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99726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2310</TotalTime>
  <Words>538</Words>
  <Application>Microsoft Office PowerPoint</Application>
  <PresentationFormat>On-screen Show (16:9)</PresentationFormat>
  <Paragraphs>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ＭＳ Ｐゴシック</vt:lpstr>
      <vt:lpstr>Arial</vt:lpstr>
      <vt:lpstr>Calibri</vt:lpstr>
      <vt:lpstr>Default Design</vt:lpstr>
      <vt:lpstr>SQE: scaled scoring and SQE1 results</vt:lpstr>
      <vt:lpstr>Why use scaled scores?</vt:lpstr>
      <vt:lpstr>Score scaling - overview</vt:lpstr>
      <vt:lpstr>Score scaling – Step 1</vt:lpstr>
      <vt:lpstr>Score scaling – Step 2</vt:lpstr>
      <vt:lpstr>Score scaling – Step 3</vt:lpstr>
      <vt:lpstr>Score scaling – Step 4</vt:lpstr>
      <vt:lpstr>Score scaling – Step 5</vt:lpstr>
      <vt:lpstr>Score Scaling – Step 6</vt:lpstr>
      <vt:lpstr>Score scaling – Step 7</vt:lpstr>
      <vt:lpstr>Summary</vt:lpstr>
      <vt:lpstr>FLK1 Results page </vt:lpstr>
      <vt:lpstr>FLK2 Results page</vt:lpstr>
      <vt:lpstr>Using the full breakdown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SQE scaled scoring and SQE1 results</dc:title>
  <dc:creator>Solicitors Regulation Authority (SRA)</dc:creator>
  <cp:lastModifiedBy>Matthew Maidment</cp:lastModifiedBy>
  <cp:revision>203</cp:revision>
  <dcterms:created xsi:type="dcterms:W3CDTF">2002-05-21T16:15:24Z</dcterms:created>
  <dcterms:modified xsi:type="dcterms:W3CDTF">2024-03-01T08:08:08Z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0143640-2c58-497f-98bf-5d03ac8b8df5_Enabled">
    <vt:lpwstr>true</vt:lpwstr>
  </property>
  <property fmtid="{D5CDD505-2E9C-101B-9397-08002B2CF9AE}" pid="3" name="MSIP_Label_d0143640-2c58-497f-98bf-5d03ac8b8df5_SetDate">
    <vt:lpwstr>2023-03-08T14:17:12Z</vt:lpwstr>
  </property>
  <property fmtid="{D5CDD505-2E9C-101B-9397-08002B2CF9AE}" pid="4" name="MSIP_Label_d0143640-2c58-497f-98bf-5d03ac8b8df5_Method">
    <vt:lpwstr>Standard</vt:lpwstr>
  </property>
  <property fmtid="{D5CDD505-2E9C-101B-9397-08002B2CF9AE}" pid="5" name="MSIP_Label_d0143640-2c58-497f-98bf-5d03ac8b8df5_Name">
    <vt:lpwstr>General</vt:lpwstr>
  </property>
  <property fmtid="{D5CDD505-2E9C-101B-9397-08002B2CF9AE}" pid="6" name="MSIP_Label_d0143640-2c58-497f-98bf-5d03ac8b8df5_SiteId">
    <vt:lpwstr>adecc3d0-610d-4060-a865-615f7f48c411</vt:lpwstr>
  </property>
  <property fmtid="{D5CDD505-2E9C-101B-9397-08002B2CF9AE}" pid="7" name="MSIP_Label_d0143640-2c58-497f-98bf-5d03ac8b8df5_ActionId">
    <vt:lpwstr>2d110478-af60-4c6d-8bf3-4508d6cb9c21</vt:lpwstr>
  </property>
  <property fmtid="{D5CDD505-2E9C-101B-9397-08002B2CF9AE}" pid="8" name="MSIP_Label_d0143640-2c58-497f-98bf-5d03ac8b8df5_ContentBits">
    <vt:lpwstr>1</vt:lpwstr>
  </property>
  <property fmtid="{D5CDD505-2E9C-101B-9397-08002B2CF9AE}" pid="9" name="ClassificationContentMarkingHeaderLocations">
    <vt:lpwstr>Default Design:3</vt:lpwstr>
  </property>
  <property fmtid="{D5CDD505-2E9C-101B-9397-08002B2CF9AE}" pid="10" name="ClassificationContentMarkingHeaderText">
    <vt:lpwstr>Sensitivity: General</vt:lpwstr>
  </property>
</Properties>
</file>